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17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9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48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94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21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0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59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5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60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6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74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8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07214-B8CF-1F4D-8D1C-659F11C1ADCD}" type="datetimeFigureOut">
              <a:rPr kumimoji="1" lang="ja-JP" altLang="en-US" smtClean="0"/>
              <a:t>2024/2/4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9B6-6E74-1142-AD25-BAE8C948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21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73E242-D015-8C78-1133-10616535E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2062"/>
            <a:ext cx="9144000" cy="480646"/>
          </a:xfrm>
        </p:spPr>
        <p:txBody>
          <a:bodyPr>
            <a:noAutofit/>
          </a:bodyPr>
          <a:lstStyle/>
          <a:p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コンシェルジュアワード</a:t>
            </a:r>
            <a:r>
              <a:rPr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応募</a:t>
            </a:r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用紙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07B5FEC-670F-B550-BF09-B93DC7D81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942855"/>
              </p:ext>
            </p:extLst>
          </p:nvPr>
        </p:nvGraphicFramePr>
        <p:xfrm>
          <a:off x="148003" y="1128474"/>
          <a:ext cx="4259874" cy="1690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012">
                  <a:extLst>
                    <a:ext uri="{9D8B030D-6E8A-4147-A177-3AD203B41FA5}">
                      <a16:colId xmlns:a16="http://schemas.microsoft.com/office/drawing/2014/main" val="3918282384"/>
                    </a:ext>
                  </a:extLst>
                </a:gridCol>
                <a:gridCol w="734516">
                  <a:extLst>
                    <a:ext uri="{9D8B030D-6E8A-4147-A177-3AD203B41FA5}">
                      <a16:colId xmlns:a16="http://schemas.microsoft.com/office/drawing/2014/main" val="2904005310"/>
                    </a:ext>
                  </a:extLst>
                </a:gridCol>
                <a:gridCol w="3377346">
                  <a:extLst>
                    <a:ext uri="{9D8B030D-6E8A-4147-A177-3AD203B41FA5}">
                      <a16:colId xmlns:a16="http://schemas.microsoft.com/office/drawing/2014/main" val="1465776295"/>
                    </a:ext>
                  </a:extLst>
                </a:gridCol>
              </a:tblGrid>
              <a:tr h="43096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</a:rPr>
                        <a:t>基本情報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アワード立候補者氏名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306751"/>
                  </a:ext>
                </a:extLst>
              </a:tr>
              <a:tr h="4095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読み方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228674"/>
                  </a:ext>
                </a:extLst>
              </a:tr>
              <a:tr h="8505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所属（企業・団体など、複数記載可能）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77045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F5047C3C-1DE2-8FA7-6630-D5C689E4F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184023"/>
              </p:ext>
            </p:extLst>
          </p:nvPr>
        </p:nvGraphicFramePr>
        <p:xfrm>
          <a:off x="148003" y="586392"/>
          <a:ext cx="4259874" cy="313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860">
                  <a:extLst>
                    <a:ext uri="{9D8B030D-6E8A-4147-A177-3AD203B41FA5}">
                      <a16:colId xmlns:a16="http://schemas.microsoft.com/office/drawing/2014/main" val="1919092950"/>
                    </a:ext>
                  </a:extLst>
                </a:gridCol>
                <a:gridCol w="1433396">
                  <a:extLst>
                    <a:ext uri="{9D8B030D-6E8A-4147-A177-3AD203B41FA5}">
                      <a16:colId xmlns:a16="http://schemas.microsoft.com/office/drawing/2014/main" val="4279903412"/>
                    </a:ext>
                  </a:extLst>
                </a:gridCol>
                <a:gridCol w="2687618">
                  <a:extLst>
                    <a:ext uri="{9D8B030D-6E8A-4147-A177-3AD203B41FA5}">
                      <a16:colId xmlns:a16="http://schemas.microsoft.com/office/drawing/2014/main" val="4183018404"/>
                    </a:ext>
                  </a:extLst>
                </a:gridCol>
              </a:tblGrid>
              <a:tr h="188811"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応募するアワードジャンル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13654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2416BB-7B42-7350-1141-C2C13257E5A9}"/>
              </a:ext>
            </a:extLst>
          </p:cNvPr>
          <p:cNvSpPr/>
          <p:nvPr/>
        </p:nvSpPr>
        <p:spPr>
          <a:xfrm>
            <a:off x="148003" y="292243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000" dirty="0"/>
              <a:t>※</a:t>
            </a:r>
            <a:r>
              <a:rPr lang="ja-JP" altLang="en-US" sz="1000"/>
              <a:t>副業がある場合は、全ての所属先の記載が可能です。</a:t>
            </a: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7C0252B-238F-1441-2479-EDCF538ECF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006353"/>
              </p:ext>
            </p:extLst>
          </p:nvPr>
        </p:nvGraphicFramePr>
        <p:xfrm>
          <a:off x="4572000" y="2529775"/>
          <a:ext cx="4259874" cy="2564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860">
                  <a:extLst>
                    <a:ext uri="{9D8B030D-6E8A-4147-A177-3AD203B41FA5}">
                      <a16:colId xmlns:a16="http://schemas.microsoft.com/office/drawing/2014/main" val="1919092950"/>
                    </a:ext>
                  </a:extLst>
                </a:gridCol>
                <a:gridCol w="1433396">
                  <a:extLst>
                    <a:ext uri="{9D8B030D-6E8A-4147-A177-3AD203B41FA5}">
                      <a16:colId xmlns:a16="http://schemas.microsoft.com/office/drawing/2014/main" val="4279903412"/>
                    </a:ext>
                  </a:extLst>
                </a:gridCol>
                <a:gridCol w="2687618">
                  <a:extLst>
                    <a:ext uri="{9D8B030D-6E8A-4147-A177-3AD203B41FA5}">
                      <a16:colId xmlns:a16="http://schemas.microsoft.com/office/drawing/2014/main" val="4183018404"/>
                    </a:ext>
                  </a:extLst>
                </a:gridCol>
              </a:tblGrid>
              <a:tr h="48426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活動実績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WEB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編</a:t>
                      </a: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ブログやホームページなど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13654"/>
                  </a:ext>
                </a:extLst>
              </a:tr>
              <a:tr h="10401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メディア取材記事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946328"/>
                  </a:ext>
                </a:extLst>
              </a:tr>
              <a:tr h="10401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SNS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などの発信状況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07582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31B983C-D89A-0873-AF85-7B022EB237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074879"/>
              </p:ext>
            </p:extLst>
          </p:nvPr>
        </p:nvGraphicFramePr>
        <p:xfrm>
          <a:off x="173438" y="3407938"/>
          <a:ext cx="4064979" cy="31575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011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3818968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315751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プロフィール写真</a:t>
                      </a: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9BC49C0F-0CF8-EB36-7FFF-3EA648B9A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491946"/>
              </p:ext>
            </p:extLst>
          </p:nvPr>
        </p:nvGraphicFramePr>
        <p:xfrm>
          <a:off x="4572000" y="5860382"/>
          <a:ext cx="4259874" cy="4842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860">
                  <a:extLst>
                    <a:ext uri="{9D8B030D-6E8A-4147-A177-3AD203B41FA5}">
                      <a16:colId xmlns:a16="http://schemas.microsoft.com/office/drawing/2014/main" val="1919092950"/>
                    </a:ext>
                  </a:extLst>
                </a:gridCol>
                <a:gridCol w="1433396">
                  <a:extLst>
                    <a:ext uri="{9D8B030D-6E8A-4147-A177-3AD203B41FA5}">
                      <a16:colId xmlns:a16="http://schemas.microsoft.com/office/drawing/2014/main" val="4279903412"/>
                    </a:ext>
                  </a:extLst>
                </a:gridCol>
                <a:gridCol w="2687618">
                  <a:extLst>
                    <a:ext uri="{9D8B030D-6E8A-4147-A177-3AD203B41FA5}">
                      <a16:colId xmlns:a16="http://schemas.microsoft.com/office/drawing/2014/main" val="4183018404"/>
                    </a:ext>
                  </a:extLst>
                </a:gridCol>
              </a:tblGrid>
              <a:tr h="48426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ページ</a:t>
                      </a: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紹介ページ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13654"/>
                  </a:ext>
                </a:extLst>
              </a:tr>
            </a:tbl>
          </a:graphicData>
        </a:graphic>
      </p:graphicFrame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B9E1C6C-6355-ED60-1774-4656C4682705}"/>
              </a:ext>
            </a:extLst>
          </p:cNvPr>
          <p:cNvSpPr/>
          <p:nvPr/>
        </p:nvSpPr>
        <p:spPr>
          <a:xfrm>
            <a:off x="4480204" y="6354753"/>
            <a:ext cx="43302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/>
              <a:t>※</a:t>
            </a:r>
            <a:r>
              <a:rPr lang="ja-JP" altLang="en-US" sz="1000"/>
              <a:t>事務局記載欄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191D696-2707-07AB-18FD-47B2CA6EF6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97936"/>
              </p:ext>
            </p:extLst>
          </p:nvPr>
        </p:nvGraphicFramePr>
        <p:xfrm>
          <a:off x="4572000" y="5240323"/>
          <a:ext cx="4259874" cy="4842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860">
                  <a:extLst>
                    <a:ext uri="{9D8B030D-6E8A-4147-A177-3AD203B41FA5}">
                      <a16:colId xmlns:a16="http://schemas.microsoft.com/office/drawing/2014/main" val="1919092950"/>
                    </a:ext>
                  </a:extLst>
                </a:gridCol>
                <a:gridCol w="1433396">
                  <a:extLst>
                    <a:ext uri="{9D8B030D-6E8A-4147-A177-3AD203B41FA5}">
                      <a16:colId xmlns:a16="http://schemas.microsoft.com/office/drawing/2014/main" val="4279903412"/>
                    </a:ext>
                  </a:extLst>
                </a:gridCol>
                <a:gridCol w="2687618">
                  <a:extLst>
                    <a:ext uri="{9D8B030D-6E8A-4147-A177-3AD203B41FA5}">
                      <a16:colId xmlns:a16="http://schemas.microsoft.com/office/drawing/2014/main" val="4183018404"/>
                    </a:ext>
                  </a:extLst>
                </a:gridCol>
              </a:tblGrid>
              <a:tr h="48426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参加</a:t>
                      </a: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4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12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日京都市でのアワード授賞式に現地参加が可能か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　はい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or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　いいえ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7613654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B13842A-2622-EFFF-8888-510274D9903B}"/>
              </a:ext>
            </a:extLst>
          </p:cNvPr>
          <p:cNvSpPr/>
          <p:nvPr/>
        </p:nvSpPr>
        <p:spPr>
          <a:xfrm>
            <a:off x="4572000" y="583506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000" dirty="0">
                <a:highlight>
                  <a:srgbClr val="FFFF00"/>
                </a:highlight>
              </a:rPr>
              <a:t>※</a:t>
            </a:r>
            <a:r>
              <a:rPr lang="ja-JP" altLang="en-US" sz="1000">
                <a:highlight>
                  <a:srgbClr val="FFFF00"/>
                </a:highlight>
              </a:rPr>
              <a:t>この用紙も文字の大きさは</a:t>
            </a:r>
            <a:r>
              <a:rPr lang="en-US" altLang="ja-JP" sz="1000" dirty="0">
                <a:highlight>
                  <a:srgbClr val="FFFF00"/>
                </a:highlight>
              </a:rPr>
              <a:t>10pt</a:t>
            </a:r>
            <a:r>
              <a:rPr lang="ja-JP" altLang="en-US" sz="1000">
                <a:highlight>
                  <a:srgbClr val="FFFF00"/>
                </a:highlight>
              </a:rPr>
              <a:t>で固定すること。それより大小は認めない。</a:t>
            </a:r>
          </a:p>
        </p:txBody>
      </p:sp>
    </p:spTree>
    <p:extLst>
      <p:ext uri="{BB962C8B-B14F-4D97-AF65-F5344CB8AC3E}">
        <p14:creationId xmlns:p14="http://schemas.microsoft.com/office/powerpoint/2010/main" val="253580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32876A3-94A6-2F53-6DFC-465EBCCD0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994893"/>
              </p:ext>
            </p:extLst>
          </p:nvPr>
        </p:nvGraphicFramePr>
        <p:xfrm>
          <a:off x="333741" y="485853"/>
          <a:ext cx="8442123" cy="6057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718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790832">
                  <a:extLst>
                    <a:ext uri="{9D8B030D-6E8A-4147-A177-3AD203B41FA5}">
                      <a16:colId xmlns:a16="http://schemas.microsoft.com/office/drawing/2014/main" val="870748882"/>
                    </a:ext>
                  </a:extLst>
                </a:gridCol>
                <a:gridCol w="7279573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60574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</a:rPr>
                        <a:t>実績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公認ワーケーションコンシェルジュとしての取り組み内容</a:t>
                      </a:r>
                      <a:r>
                        <a:rPr lang="en" sz="1000" u="none" strike="noStrike" dirty="0">
                          <a:effectLst/>
                        </a:rPr>
                        <a:t>PR（</a:t>
                      </a:r>
                      <a:r>
                        <a:rPr lang="ja-JP" altLang="en-US" sz="1000" u="none" strike="noStrike">
                          <a:effectLst/>
                        </a:rPr>
                        <a:t>自由記載）</a:t>
                      </a:r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</a:rPr>
                        <a:t>※</a:t>
                      </a:r>
                      <a:r>
                        <a:rPr lang="ja-JP" altLang="en-US" sz="1000" u="none" strike="noStrike">
                          <a:effectLst/>
                        </a:rPr>
                        <a:t>本ページにまとめてください。</a:t>
                      </a:r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写真などの活用は自由です。</a:t>
                      </a:r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最大</a:t>
                      </a:r>
                      <a:r>
                        <a:rPr lang="en-US" altLang="ja-JP" sz="1000" u="none" strike="noStrike" dirty="0">
                          <a:effectLst/>
                        </a:rPr>
                        <a:t>3</a:t>
                      </a:r>
                      <a:r>
                        <a:rPr lang="ja-JP" altLang="en-US" sz="1000" u="none" strike="noStrike">
                          <a:effectLst/>
                        </a:rPr>
                        <a:t>枚まで利用可能です。</a:t>
                      </a:r>
                      <a:endParaRPr lang="en-US" altLang="ja-JP" sz="1000" u="none" strike="noStrike" dirty="0">
                        <a:effectLst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0B5A0F23-DFDA-2361-6B0C-5500B6AA1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2062"/>
            <a:ext cx="9144000" cy="480646"/>
          </a:xfrm>
        </p:spPr>
        <p:txBody>
          <a:bodyPr>
            <a:noAutofit/>
          </a:bodyPr>
          <a:lstStyle/>
          <a:p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コンシェルジュアワード</a:t>
            </a:r>
            <a:r>
              <a:rPr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応募</a:t>
            </a:r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用紙</a:t>
            </a:r>
          </a:p>
        </p:txBody>
      </p:sp>
    </p:spTree>
    <p:extLst>
      <p:ext uri="{BB962C8B-B14F-4D97-AF65-F5344CB8AC3E}">
        <p14:creationId xmlns:p14="http://schemas.microsoft.com/office/powerpoint/2010/main" val="242853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10E0E-0E7F-EF3C-3774-D0560A160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9D3FF914-AE21-2321-5966-4E313FC74C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181177"/>
              </p:ext>
            </p:extLst>
          </p:nvPr>
        </p:nvGraphicFramePr>
        <p:xfrm>
          <a:off x="333741" y="485853"/>
          <a:ext cx="8442123" cy="6057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718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790832">
                  <a:extLst>
                    <a:ext uri="{9D8B030D-6E8A-4147-A177-3AD203B41FA5}">
                      <a16:colId xmlns:a16="http://schemas.microsoft.com/office/drawing/2014/main" val="870748882"/>
                    </a:ext>
                  </a:extLst>
                </a:gridCol>
                <a:gridCol w="7279573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60574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</a:rPr>
                        <a:t>実績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公認ワーケーションコンシェルジュとしての取り組み内容</a:t>
                      </a:r>
                      <a:r>
                        <a:rPr lang="en" sz="1000" u="none" strike="noStrike" dirty="0">
                          <a:effectLst/>
                        </a:rPr>
                        <a:t>PR（</a:t>
                      </a:r>
                      <a:r>
                        <a:rPr lang="ja-JP" altLang="en-US" sz="1000" u="none" strike="noStrike">
                          <a:effectLst/>
                        </a:rPr>
                        <a:t>自由記載）</a:t>
                      </a:r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</a:rPr>
                        <a:t>※</a:t>
                      </a:r>
                      <a:r>
                        <a:rPr lang="ja-JP" altLang="en-US" sz="1000" u="none" strike="noStrike">
                          <a:effectLst/>
                        </a:rPr>
                        <a:t>本ページにまとめてください。</a:t>
                      </a:r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写真などの活用は自由です。</a:t>
                      </a:r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最大</a:t>
                      </a:r>
                      <a:r>
                        <a:rPr lang="en-US" altLang="ja-JP" sz="1000" u="none" strike="noStrike" dirty="0">
                          <a:effectLst/>
                        </a:rPr>
                        <a:t>3</a:t>
                      </a:r>
                      <a:r>
                        <a:rPr lang="ja-JP" altLang="en-US" sz="1000" u="none" strike="noStrike">
                          <a:effectLst/>
                        </a:rPr>
                        <a:t>枚まで利用可能です。</a:t>
                      </a:r>
                      <a:endParaRPr lang="en-US" altLang="ja-JP" sz="1000" u="none" strike="noStrike" dirty="0">
                        <a:effectLst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3F94C7AB-C91B-3C5D-36AB-5863D9029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2062"/>
            <a:ext cx="9144000" cy="480646"/>
          </a:xfrm>
        </p:spPr>
        <p:txBody>
          <a:bodyPr>
            <a:noAutofit/>
          </a:bodyPr>
          <a:lstStyle/>
          <a:p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コンシェルジュアワード</a:t>
            </a:r>
            <a:r>
              <a:rPr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応募</a:t>
            </a:r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用紙</a:t>
            </a:r>
          </a:p>
        </p:txBody>
      </p:sp>
    </p:spTree>
    <p:extLst>
      <p:ext uri="{BB962C8B-B14F-4D97-AF65-F5344CB8AC3E}">
        <p14:creationId xmlns:p14="http://schemas.microsoft.com/office/powerpoint/2010/main" val="19569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333D5E-291D-E40F-E3B1-88A8D3991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4577E5DD-8C6E-B055-6062-A3F099E15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116993"/>
              </p:ext>
            </p:extLst>
          </p:nvPr>
        </p:nvGraphicFramePr>
        <p:xfrm>
          <a:off x="333741" y="485853"/>
          <a:ext cx="8442123" cy="6057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718">
                  <a:extLst>
                    <a:ext uri="{9D8B030D-6E8A-4147-A177-3AD203B41FA5}">
                      <a16:colId xmlns:a16="http://schemas.microsoft.com/office/drawing/2014/main" val="2763996087"/>
                    </a:ext>
                  </a:extLst>
                </a:gridCol>
                <a:gridCol w="790832">
                  <a:extLst>
                    <a:ext uri="{9D8B030D-6E8A-4147-A177-3AD203B41FA5}">
                      <a16:colId xmlns:a16="http://schemas.microsoft.com/office/drawing/2014/main" val="870748882"/>
                    </a:ext>
                  </a:extLst>
                </a:gridCol>
                <a:gridCol w="7279573">
                  <a:extLst>
                    <a:ext uri="{9D8B030D-6E8A-4147-A177-3AD203B41FA5}">
                      <a16:colId xmlns:a16="http://schemas.microsoft.com/office/drawing/2014/main" val="2646535734"/>
                    </a:ext>
                  </a:extLst>
                </a:gridCol>
              </a:tblGrid>
              <a:tr h="60574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</a:rPr>
                        <a:t>実績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公認ワーケーションコンシェルジュとしての取り組み内容</a:t>
                      </a:r>
                      <a:r>
                        <a:rPr lang="en" sz="1000" u="none" strike="noStrike" dirty="0">
                          <a:effectLst/>
                        </a:rPr>
                        <a:t>PR（</a:t>
                      </a:r>
                      <a:r>
                        <a:rPr lang="ja-JP" altLang="en-US" sz="1000" u="none" strike="noStrike">
                          <a:effectLst/>
                        </a:rPr>
                        <a:t>自由記載）</a:t>
                      </a:r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</a:rPr>
                        <a:t>※</a:t>
                      </a:r>
                      <a:r>
                        <a:rPr lang="ja-JP" altLang="en-US" sz="1000" u="none" strike="noStrike">
                          <a:effectLst/>
                        </a:rPr>
                        <a:t>本ページにまとめてください。</a:t>
                      </a:r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写真などの活用は自由です。</a:t>
                      </a:r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endParaRPr lang="en-US" altLang="ja-JP" sz="10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最大</a:t>
                      </a:r>
                      <a:r>
                        <a:rPr lang="en-US" altLang="ja-JP" sz="1000" u="none" strike="noStrike" dirty="0">
                          <a:effectLst/>
                        </a:rPr>
                        <a:t>3</a:t>
                      </a:r>
                      <a:r>
                        <a:rPr lang="ja-JP" altLang="en-US" sz="1000" u="none" strike="noStrike">
                          <a:effectLst/>
                        </a:rPr>
                        <a:t>枚まで利用可能です。</a:t>
                      </a:r>
                      <a:endParaRPr lang="en-US" altLang="ja-JP" sz="1000" u="none" strike="noStrike" dirty="0">
                        <a:effectLst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223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C4C71491-38C8-A20C-118F-93A4C4171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2062"/>
            <a:ext cx="9144000" cy="480646"/>
          </a:xfrm>
        </p:spPr>
        <p:txBody>
          <a:bodyPr>
            <a:noAutofit/>
          </a:bodyPr>
          <a:lstStyle/>
          <a:p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コンシェルジュアワード</a:t>
            </a:r>
            <a:r>
              <a:rPr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応募</a:t>
            </a:r>
            <a:r>
              <a:rPr kumimoji="1" lang="ja-JP" altLang="en-US" sz="1600">
                <a:latin typeface="Yu Gothic Medium" panose="020B0400000000000000" pitchFamily="34" charset="-128"/>
                <a:ea typeface="Yu Gothic Medium" panose="020B0400000000000000" pitchFamily="34" charset="-128"/>
              </a:rPr>
              <a:t>用紙</a:t>
            </a:r>
          </a:p>
        </p:txBody>
      </p:sp>
    </p:spTree>
    <p:extLst>
      <p:ext uri="{BB962C8B-B14F-4D97-AF65-F5344CB8AC3E}">
        <p14:creationId xmlns:p14="http://schemas.microsoft.com/office/powerpoint/2010/main" val="48246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226</Words>
  <Application>Microsoft Macintosh PowerPoint</Application>
  <PresentationFormat>画面に合わせる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Yu Gothic Medium</vt:lpstr>
      <vt:lpstr>Arial</vt:lpstr>
      <vt:lpstr>Calibri</vt:lpstr>
      <vt:lpstr>Calibri Light</vt:lpstr>
      <vt:lpstr>Office テーマ</vt:lpstr>
      <vt:lpstr>コンシェルジュアワード応募用紙</vt:lpstr>
      <vt:lpstr>コンシェルジュアワード応募用紙</vt:lpstr>
      <vt:lpstr>コンシェルジュアワード応募用紙</vt:lpstr>
      <vt:lpstr>コンシェルジュアワード応募用紙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公認ワーケーションコンシェルジュ立候補用紙（②地域の魅力を訴求できる者）</dc:title>
  <dc:creator>入江 真太郎</dc:creator>
  <cp:lastModifiedBy>入江 真太郎</cp:lastModifiedBy>
  <cp:revision>13</cp:revision>
  <dcterms:created xsi:type="dcterms:W3CDTF">2022-04-27T07:35:16Z</dcterms:created>
  <dcterms:modified xsi:type="dcterms:W3CDTF">2024-02-04T01:37:58Z</dcterms:modified>
</cp:coreProperties>
</file>