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varScale="1">
        <p:scale>
          <a:sx n="107" d="100"/>
          <a:sy n="107" d="100"/>
        </p:scale>
        <p:origin x="17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212094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672486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4124940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374321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4203909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202559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32775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2617603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29706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193874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207214-B8CF-1F4D-8D1C-659F11C1ADCD}" type="datetimeFigureOut">
              <a:rPr kumimoji="1" lang="ja-JP" altLang="en-US" smtClean="0"/>
              <a:t>2024/5/24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1992688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07214-B8CF-1F4D-8D1C-659F11C1ADCD}" type="datetimeFigureOut">
              <a:rPr kumimoji="1" lang="ja-JP" altLang="en-US" smtClean="0"/>
              <a:t>2024/5/24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469B6-6E74-1142-AD25-BAE8C948AB0E}" type="slidenum">
              <a:rPr kumimoji="1" lang="ja-JP" altLang="en-US" smtClean="0"/>
              <a:t>‹#›</a:t>
            </a:fld>
            <a:endParaRPr kumimoji="1" lang="ja-JP" altLang="en-US"/>
          </a:p>
        </p:txBody>
      </p:sp>
    </p:spTree>
    <p:extLst>
      <p:ext uri="{BB962C8B-B14F-4D97-AF65-F5344CB8AC3E}">
        <p14:creationId xmlns:p14="http://schemas.microsoft.com/office/powerpoint/2010/main" val="1710216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73E242-D015-8C78-1133-10616535E39C}"/>
              </a:ext>
            </a:extLst>
          </p:cNvPr>
          <p:cNvSpPr>
            <a:spLocks noGrp="1"/>
          </p:cNvSpPr>
          <p:nvPr>
            <p:ph type="ctrTitle"/>
          </p:nvPr>
        </p:nvSpPr>
        <p:spPr>
          <a:xfrm>
            <a:off x="0" y="-82062"/>
            <a:ext cx="9144000" cy="480646"/>
          </a:xfrm>
        </p:spPr>
        <p:txBody>
          <a:bodyPr>
            <a:noAutofit/>
          </a:bodyPr>
          <a:lstStyle/>
          <a:p>
            <a:r>
              <a:rPr kumimoji="1" lang="ja-JP" altLang="en-US" sz="1600">
                <a:latin typeface="Yu Gothic Medium" panose="020B0400000000000000" pitchFamily="34" charset="-128"/>
                <a:ea typeface="Yu Gothic Medium" panose="020B0400000000000000" pitchFamily="34" charset="-128"/>
              </a:rPr>
              <a:t>公認ワーケーションコンシェルジュ立候補用紙（</a:t>
            </a:r>
            <a:r>
              <a:rPr lang="en-US" altLang="ja-JP" sz="1600" dirty="0">
                <a:latin typeface="Yu Gothic Medium" panose="020B0400000000000000" pitchFamily="34" charset="-128"/>
                <a:ea typeface="Yu Gothic Medium" panose="020B0400000000000000" pitchFamily="34" charset="-128"/>
              </a:rPr>
              <a:t>①</a:t>
            </a:r>
            <a:r>
              <a:rPr lang="ja-JP" altLang="en-US" sz="1600">
                <a:latin typeface="Yu Gothic Medium" panose="020B0400000000000000" pitchFamily="34" charset="-128"/>
                <a:ea typeface="Yu Gothic Medium" panose="020B0400000000000000" pitchFamily="34" charset="-128"/>
              </a:rPr>
              <a:t>ワーケーション実践者</a:t>
            </a:r>
            <a:r>
              <a:rPr kumimoji="1" lang="ja-JP" altLang="en-US" sz="1600">
                <a:latin typeface="Yu Gothic Medium" panose="020B0400000000000000" pitchFamily="34" charset="-128"/>
                <a:ea typeface="Yu Gothic Medium" panose="020B0400000000000000" pitchFamily="34" charset="-128"/>
              </a:rPr>
              <a:t>）</a:t>
            </a:r>
          </a:p>
        </p:txBody>
      </p:sp>
      <p:graphicFrame>
        <p:nvGraphicFramePr>
          <p:cNvPr id="4" name="表 3">
            <a:extLst>
              <a:ext uri="{FF2B5EF4-FFF2-40B4-BE49-F238E27FC236}">
                <a16:creationId xmlns:a16="http://schemas.microsoft.com/office/drawing/2014/main" id="{707B5FEC-670F-B550-BF09-B93DC7D810CA}"/>
              </a:ext>
            </a:extLst>
          </p:cNvPr>
          <p:cNvGraphicFramePr>
            <a:graphicFrameLocks noGrp="1"/>
          </p:cNvGraphicFramePr>
          <p:nvPr>
            <p:extLst>
              <p:ext uri="{D42A27DB-BD31-4B8C-83A1-F6EECF244321}">
                <p14:modId xmlns:p14="http://schemas.microsoft.com/office/powerpoint/2010/main" val="3211073176"/>
              </p:ext>
            </p:extLst>
          </p:nvPr>
        </p:nvGraphicFramePr>
        <p:xfrm>
          <a:off x="148004" y="469903"/>
          <a:ext cx="4259874" cy="816508"/>
        </p:xfrm>
        <a:graphic>
          <a:graphicData uri="http://schemas.openxmlformats.org/drawingml/2006/table">
            <a:tbl>
              <a:tblPr>
                <a:tableStyleId>{5C22544A-7EE6-4342-B048-85BDC9FD1C3A}</a:tableStyleId>
              </a:tblPr>
              <a:tblGrid>
                <a:gridCol w="148012">
                  <a:extLst>
                    <a:ext uri="{9D8B030D-6E8A-4147-A177-3AD203B41FA5}">
                      <a16:colId xmlns:a16="http://schemas.microsoft.com/office/drawing/2014/main" val="3918282384"/>
                    </a:ext>
                  </a:extLst>
                </a:gridCol>
                <a:gridCol w="734516">
                  <a:extLst>
                    <a:ext uri="{9D8B030D-6E8A-4147-A177-3AD203B41FA5}">
                      <a16:colId xmlns:a16="http://schemas.microsoft.com/office/drawing/2014/main" val="2904005310"/>
                    </a:ext>
                  </a:extLst>
                </a:gridCol>
                <a:gridCol w="3377346">
                  <a:extLst>
                    <a:ext uri="{9D8B030D-6E8A-4147-A177-3AD203B41FA5}">
                      <a16:colId xmlns:a16="http://schemas.microsoft.com/office/drawing/2014/main" val="1465776295"/>
                    </a:ext>
                  </a:extLst>
                </a:gridCol>
              </a:tblGrid>
              <a:tr h="221226">
                <a:tc rowSpan="3">
                  <a:txBody>
                    <a:bodyPr/>
                    <a:lstStyle/>
                    <a:p>
                      <a:pPr algn="ctr" fontAlgn="ctr"/>
                      <a:r>
                        <a:rPr lang="ja-JP" altLang="en-US" sz="800" u="none" strike="noStrike">
                          <a:effectLst/>
                        </a:rPr>
                        <a:t>基本情報</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名前</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7306751"/>
                  </a:ext>
                </a:extLst>
              </a:tr>
              <a:tr h="221226">
                <a:tc vMerge="1">
                  <a:txBody>
                    <a:bodyPr/>
                    <a:lstStyle/>
                    <a:p>
                      <a:endParaRPr kumimoji="1" lang="ja-JP" altLang="en-US"/>
                    </a:p>
                  </a:txBody>
                  <a:tcPr/>
                </a:tc>
                <a:tc>
                  <a:txBody>
                    <a:bodyPr/>
                    <a:lstStyle/>
                    <a:p>
                      <a:pPr algn="l" fontAlgn="ctr"/>
                      <a:r>
                        <a:rPr lang="ja-JP" altLang="en-US" sz="800" u="none" strike="noStrike">
                          <a:effectLst/>
                        </a:rPr>
                        <a:t>読み方</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7228674"/>
                  </a:ext>
                </a:extLst>
              </a:tr>
              <a:tr h="326861">
                <a:tc vMerge="1">
                  <a:txBody>
                    <a:bodyPr/>
                    <a:lstStyle/>
                    <a:p>
                      <a:endParaRPr kumimoji="1" lang="ja-JP" altLang="en-US"/>
                    </a:p>
                  </a:txBody>
                  <a:tcPr/>
                </a:tc>
                <a:tc>
                  <a:txBody>
                    <a:bodyPr/>
                    <a:lstStyle/>
                    <a:p>
                      <a:pPr algn="l" fontAlgn="ctr"/>
                      <a:r>
                        <a:rPr lang="ja-JP" altLang="en-US" sz="800" u="none" strike="noStrike">
                          <a:effectLst/>
                        </a:rPr>
                        <a:t>所属（企業・団体など、複数記載可能）</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2377045"/>
                  </a:ext>
                </a:extLst>
              </a:tr>
            </a:tbl>
          </a:graphicData>
        </a:graphic>
      </p:graphicFrame>
      <p:graphicFrame>
        <p:nvGraphicFramePr>
          <p:cNvPr id="5" name="表 4">
            <a:extLst>
              <a:ext uri="{FF2B5EF4-FFF2-40B4-BE49-F238E27FC236}">
                <a16:creationId xmlns:a16="http://schemas.microsoft.com/office/drawing/2014/main" id="{FFD6EAEA-759A-9201-F8E9-8404536B7EF3}"/>
              </a:ext>
            </a:extLst>
          </p:cNvPr>
          <p:cNvGraphicFramePr>
            <a:graphicFrameLocks noGrp="1"/>
          </p:cNvGraphicFramePr>
          <p:nvPr>
            <p:extLst>
              <p:ext uri="{D42A27DB-BD31-4B8C-83A1-F6EECF244321}">
                <p14:modId xmlns:p14="http://schemas.microsoft.com/office/powerpoint/2010/main" val="2337066358"/>
              </p:ext>
            </p:extLst>
          </p:nvPr>
        </p:nvGraphicFramePr>
        <p:xfrm>
          <a:off x="148004" y="1549112"/>
          <a:ext cx="4259874" cy="2643426"/>
        </p:xfrm>
        <a:graphic>
          <a:graphicData uri="http://schemas.openxmlformats.org/drawingml/2006/table">
            <a:tbl>
              <a:tblPr>
                <a:tableStyleId>{5C22544A-7EE6-4342-B048-85BDC9FD1C3A}</a:tableStyleId>
              </a:tblPr>
              <a:tblGrid>
                <a:gridCol w="91023">
                  <a:extLst>
                    <a:ext uri="{9D8B030D-6E8A-4147-A177-3AD203B41FA5}">
                      <a16:colId xmlns:a16="http://schemas.microsoft.com/office/drawing/2014/main" val="932882099"/>
                    </a:ext>
                  </a:extLst>
                </a:gridCol>
                <a:gridCol w="303938">
                  <a:extLst>
                    <a:ext uri="{9D8B030D-6E8A-4147-A177-3AD203B41FA5}">
                      <a16:colId xmlns:a16="http://schemas.microsoft.com/office/drawing/2014/main" val="2006777325"/>
                    </a:ext>
                  </a:extLst>
                </a:gridCol>
                <a:gridCol w="3864913">
                  <a:extLst>
                    <a:ext uri="{9D8B030D-6E8A-4147-A177-3AD203B41FA5}">
                      <a16:colId xmlns:a16="http://schemas.microsoft.com/office/drawing/2014/main" val="3791400953"/>
                    </a:ext>
                  </a:extLst>
                </a:gridCol>
              </a:tblGrid>
              <a:tr h="374772">
                <a:tc rowSpan="6">
                  <a:txBody>
                    <a:bodyPr/>
                    <a:lstStyle/>
                    <a:p>
                      <a:pPr algn="ctr"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推薦者</a:t>
                      </a: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推薦者</a:t>
                      </a:r>
                      <a:r>
                        <a:rPr lang="en-US" altLang="ja-JP" sz="800" b="0" i="0" u="none" strike="noStrike" dirty="0">
                          <a:solidFill>
                            <a:srgbClr val="000000"/>
                          </a:solidFill>
                          <a:effectLst/>
                          <a:latin typeface="游ゴシック" panose="020B0400000000000000" pitchFamily="34" charset="-128"/>
                          <a:ea typeface="游ゴシック" panose="020B0400000000000000" pitchFamily="34" charset="-128"/>
                        </a:rPr>
                        <a:t>①</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0413370"/>
                  </a:ext>
                </a:extLst>
              </a:tr>
              <a:tr h="546731">
                <a:tc vMerge="1">
                  <a:txBody>
                    <a:bodyPr/>
                    <a:lstStyle/>
                    <a:p>
                      <a:endParaRPr kumimoji="1" lang="ja-JP" altLang="en-US"/>
                    </a:p>
                  </a:txBody>
                  <a:tcPr/>
                </a:tc>
                <a:tc>
                  <a:txBody>
                    <a:bodyPr/>
                    <a:lstStyle/>
                    <a:p>
                      <a:pPr algn="l" fontAlgn="ctr"/>
                      <a:r>
                        <a:rPr lang="ja-JP" altLang="en-US" sz="800" u="none" strike="noStrike">
                          <a:effectLst/>
                        </a:rPr>
                        <a:t>推薦理由</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055329"/>
                  </a:ext>
                </a:extLst>
              </a:tr>
              <a:tr h="162658">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推薦者</a:t>
                      </a:r>
                      <a:r>
                        <a:rPr lang="en-US" altLang="ja-JP" sz="800" b="0" i="0" u="none" strike="noStrike" dirty="0">
                          <a:solidFill>
                            <a:srgbClr val="000000"/>
                          </a:solidFill>
                          <a:effectLst/>
                          <a:latin typeface="游ゴシック" panose="020B0400000000000000" pitchFamily="34" charset="-128"/>
                          <a:ea typeface="游ゴシック" panose="020B0400000000000000" pitchFamily="34" charset="-128"/>
                        </a:rPr>
                        <a:t>②</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0479925"/>
                  </a:ext>
                </a:extLst>
              </a:tr>
              <a:tr h="555387">
                <a:tc vMerge="1">
                  <a:txBody>
                    <a:bodyPr/>
                    <a:lstStyle/>
                    <a:p>
                      <a:endParaRPr kumimoji="1" lang="ja-JP" altLang="en-US"/>
                    </a:p>
                  </a:txBody>
                  <a:tcPr/>
                </a:tc>
                <a:tc>
                  <a:txBody>
                    <a:bodyPr/>
                    <a:lstStyle/>
                    <a:p>
                      <a:pPr algn="l" fontAlgn="ctr"/>
                      <a:r>
                        <a:rPr lang="ja-JP" altLang="en-US" sz="800" u="none" strike="noStrike">
                          <a:effectLst/>
                        </a:rPr>
                        <a:t>推薦理由</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5837354"/>
                  </a:ext>
                </a:extLst>
              </a:tr>
              <a:tr h="374772">
                <a:tc vMerge="1">
                  <a:txBody>
                    <a:bodyPr/>
                    <a:lstStyle/>
                    <a:p>
                      <a:endParaRPr kumimoji="1" lang="ja-JP" altLang="en-US"/>
                    </a:p>
                  </a:txBody>
                  <a:tcPr/>
                </a:tc>
                <a:tc>
                  <a:txBody>
                    <a:bodyPr/>
                    <a:lstStyle/>
                    <a:p>
                      <a:pPr algn="l" fontAlgn="ctr"/>
                      <a:r>
                        <a:rPr lang="ja-JP" altLang="en-US" sz="800" u="none" strike="noStrike">
                          <a:effectLst/>
                        </a:rPr>
                        <a:t>推薦者③</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3327404"/>
                  </a:ext>
                </a:extLst>
              </a:tr>
              <a:tr h="539628">
                <a:tc vMerge="1">
                  <a:txBody>
                    <a:bodyPr/>
                    <a:lstStyle/>
                    <a:p>
                      <a:endParaRPr kumimoji="1" lang="ja-JP" altLang="en-US"/>
                    </a:p>
                  </a:txBody>
                  <a:tcPr/>
                </a:tc>
                <a:tc>
                  <a:txBody>
                    <a:bodyPr/>
                    <a:lstStyle/>
                    <a:p>
                      <a:pPr algn="l" fontAlgn="ctr"/>
                      <a:r>
                        <a:rPr lang="ja-JP" altLang="en-US" sz="800" u="none" strike="noStrike">
                          <a:effectLst/>
                        </a:rPr>
                        <a:t>推薦理由</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5618235"/>
                  </a:ext>
                </a:extLst>
              </a:tr>
            </a:tbl>
          </a:graphicData>
        </a:graphic>
      </p:graphicFrame>
      <p:graphicFrame>
        <p:nvGraphicFramePr>
          <p:cNvPr id="6" name="表 5">
            <a:extLst>
              <a:ext uri="{FF2B5EF4-FFF2-40B4-BE49-F238E27FC236}">
                <a16:creationId xmlns:a16="http://schemas.microsoft.com/office/drawing/2014/main" id="{F5047C3C-1DE2-8FA7-6630-D5C689E4F0C7}"/>
              </a:ext>
            </a:extLst>
          </p:cNvPr>
          <p:cNvGraphicFramePr>
            <a:graphicFrameLocks noGrp="1"/>
          </p:cNvGraphicFramePr>
          <p:nvPr>
            <p:extLst>
              <p:ext uri="{D42A27DB-BD31-4B8C-83A1-F6EECF244321}">
                <p14:modId xmlns:p14="http://schemas.microsoft.com/office/powerpoint/2010/main" val="221557515"/>
              </p:ext>
            </p:extLst>
          </p:nvPr>
        </p:nvGraphicFramePr>
        <p:xfrm>
          <a:off x="148002" y="4642729"/>
          <a:ext cx="4259874" cy="1781960"/>
        </p:xfrm>
        <a:graphic>
          <a:graphicData uri="http://schemas.openxmlformats.org/drawingml/2006/table">
            <a:tbl>
              <a:tblPr>
                <a:tableStyleId>{5C22544A-7EE6-4342-B048-85BDC9FD1C3A}</a:tableStyleId>
              </a:tblPr>
              <a:tblGrid>
                <a:gridCol w="138860">
                  <a:extLst>
                    <a:ext uri="{9D8B030D-6E8A-4147-A177-3AD203B41FA5}">
                      <a16:colId xmlns:a16="http://schemas.microsoft.com/office/drawing/2014/main" val="1919092950"/>
                    </a:ext>
                  </a:extLst>
                </a:gridCol>
                <a:gridCol w="1433396">
                  <a:extLst>
                    <a:ext uri="{9D8B030D-6E8A-4147-A177-3AD203B41FA5}">
                      <a16:colId xmlns:a16="http://schemas.microsoft.com/office/drawing/2014/main" val="4279903412"/>
                    </a:ext>
                  </a:extLst>
                </a:gridCol>
                <a:gridCol w="2687618">
                  <a:extLst>
                    <a:ext uri="{9D8B030D-6E8A-4147-A177-3AD203B41FA5}">
                      <a16:colId xmlns:a16="http://schemas.microsoft.com/office/drawing/2014/main" val="4183018404"/>
                    </a:ext>
                  </a:extLst>
                </a:gridCol>
              </a:tblGrid>
              <a:tr h="718922">
                <a:tc rowSpan="3">
                  <a:txBody>
                    <a:bodyPr/>
                    <a:lstStyle/>
                    <a:p>
                      <a:pPr algn="ctr"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経験</a:t>
                      </a: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ワーケーションで訪問した国内の都道府県や国（書き切れる範囲で記載ください）</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613654"/>
                  </a:ext>
                </a:extLst>
              </a:tr>
              <a:tr h="531519">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a:solidFill>
                            <a:srgbClr val="000000"/>
                          </a:solidFill>
                          <a:effectLst/>
                          <a:latin typeface="游ゴシック" panose="020B0400000000000000" pitchFamily="34" charset="-128"/>
                          <a:ea typeface="+mn-ea"/>
                        </a:rPr>
                        <a:t>活動の発信できる主要なものの</a:t>
                      </a:r>
                      <a:r>
                        <a:rPr lang="en-US" altLang="ja-JP" sz="800" b="0" i="0" u="none" strike="noStrike" dirty="0">
                          <a:solidFill>
                            <a:srgbClr val="000000"/>
                          </a:solidFill>
                          <a:effectLst/>
                          <a:latin typeface="游ゴシック" panose="020B0400000000000000" pitchFamily="34" charset="-128"/>
                          <a:ea typeface="+mn-ea"/>
                        </a:rPr>
                        <a:t>URL</a:t>
                      </a:r>
                      <a:r>
                        <a:rPr lang="ja-JP" altLang="en-US" sz="800" b="0" i="0" u="none" strike="noStrike">
                          <a:solidFill>
                            <a:srgbClr val="000000"/>
                          </a:solidFill>
                          <a:effectLst/>
                          <a:latin typeface="游ゴシック" panose="020B0400000000000000" pitchFamily="34" charset="-128"/>
                          <a:ea typeface="+mn-ea"/>
                        </a:rPr>
                        <a:t>（</a:t>
                      </a:r>
                      <a:r>
                        <a:rPr lang="en-US" altLang="ja-JP" sz="800" b="0" i="0" u="none" strike="noStrike" dirty="0">
                          <a:solidFill>
                            <a:srgbClr val="000000"/>
                          </a:solidFill>
                          <a:effectLst/>
                          <a:latin typeface="游ゴシック" panose="020B0400000000000000" pitchFamily="34" charset="-128"/>
                          <a:ea typeface="+mn-ea"/>
                        </a:rPr>
                        <a:t>SNS</a:t>
                      </a:r>
                      <a:r>
                        <a:rPr lang="ja-JP" altLang="en-US" sz="800" b="0" i="0" u="none" strike="noStrike">
                          <a:solidFill>
                            <a:srgbClr val="000000"/>
                          </a:solidFill>
                          <a:effectLst/>
                          <a:latin typeface="游ゴシック" panose="020B0400000000000000" pitchFamily="34" charset="-128"/>
                          <a:ea typeface="+mn-ea"/>
                        </a:rPr>
                        <a:t>やホームページ）フォローワー数の記載</a:t>
                      </a: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666036"/>
                  </a:ext>
                </a:extLst>
              </a:tr>
              <a:tr h="531519">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ご自身のワーケーションの特色を記載ください（親子・コミュニティ・サウナ旅等）</a:t>
                      </a: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5401233"/>
                  </a:ext>
                </a:extLst>
              </a:tr>
            </a:tbl>
          </a:graphicData>
        </a:graphic>
      </p:graphicFrame>
      <p:graphicFrame>
        <p:nvGraphicFramePr>
          <p:cNvPr id="7" name="表 6">
            <a:extLst>
              <a:ext uri="{FF2B5EF4-FFF2-40B4-BE49-F238E27FC236}">
                <a16:creationId xmlns:a16="http://schemas.microsoft.com/office/drawing/2014/main" id="{D32876A3-94A6-2F53-6DFC-465EBCCD0B6F}"/>
              </a:ext>
            </a:extLst>
          </p:cNvPr>
          <p:cNvGraphicFramePr>
            <a:graphicFrameLocks noGrp="1"/>
          </p:cNvGraphicFramePr>
          <p:nvPr>
            <p:extLst>
              <p:ext uri="{D42A27DB-BD31-4B8C-83A1-F6EECF244321}">
                <p14:modId xmlns:p14="http://schemas.microsoft.com/office/powerpoint/2010/main" val="4211713979"/>
              </p:ext>
            </p:extLst>
          </p:nvPr>
        </p:nvGraphicFramePr>
        <p:xfrm>
          <a:off x="4736122" y="1774266"/>
          <a:ext cx="4259874" cy="3076392"/>
        </p:xfrm>
        <a:graphic>
          <a:graphicData uri="http://schemas.openxmlformats.org/drawingml/2006/table">
            <a:tbl>
              <a:tblPr>
                <a:tableStyleId>{5C22544A-7EE6-4342-B048-85BDC9FD1C3A}</a:tableStyleId>
              </a:tblPr>
              <a:tblGrid>
                <a:gridCol w="154855">
                  <a:extLst>
                    <a:ext uri="{9D8B030D-6E8A-4147-A177-3AD203B41FA5}">
                      <a16:colId xmlns:a16="http://schemas.microsoft.com/office/drawing/2014/main" val="2763996087"/>
                    </a:ext>
                  </a:extLst>
                </a:gridCol>
                <a:gridCol w="1193298">
                  <a:extLst>
                    <a:ext uri="{9D8B030D-6E8A-4147-A177-3AD203B41FA5}">
                      <a16:colId xmlns:a16="http://schemas.microsoft.com/office/drawing/2014/main" val="870748882"/>
                    </a:ext>
                  </a:extLst>
                </a:gridCol>
                <a:gridCol w="2911721">
                  <a:extLst>
                    <a:ext uri="{9D8B030D-6E8A-4147-A177-3AD203B41FA5}">
                      <a16:colId xmlns:a16="http://schemas.microsoft.com/office/drawing/2014/main" val="2646535734"/>
                    </a:ext>
                  </a:extLst>
                </a:gridCol>
              </a:tblGrid>
              <a:tr h="570252">
                <a:tc rowSpan="4">
                  <a:txBody>
                    <a:bodyPr/>
                    <a:lstStyle/>
                    <a:p>
                      <a:pPr algn="ctr" fontAlgn="ctr"/>
                      <a:r>
                        <a:rPr lang="ja-JP" altLang="en-US" sz="800" u="none" strike="noStrike">
                          <a:effectLst/>
                        </a:rPr>
                        <a:t>実績・思い</a:t>
                      </a:r>
                      <a:endParaRPr lang="en-US" altLang="ja-JP" sz="800" u="none" strike="noStrike" dirty="0">
                        <a:effectLst/>
                      </a:endParaRP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a:effectLst/>
                        </a:rPr>
                        <a:t>ワーケーションにおけるメディア事例、アドバイス事例、</a:t>
                      </a:r>
                      <a:r>
                        <a:rPr lang="en-US" altLang="ja-JP" sz="800" u="none" strike="noStrike" dirty="0">
                          <a:effectLst/>
                        </a:rPr>
                        <a:t>note</a:t>
                      </a:r>
                      <a:r>
                        <a:rPr lang="ja-JP" altLang="en-US" sz="800" u="none" strike="noStrike">
                          <a:effectLst/>
                        </a:rPr>
                        <a:t>などの考察記事事例などがあれば記載ください。</a:t>
                      </a:r>
                      <a:endParaRPr lang="en-US" altLang="ja-JP" sz="800" u="none" strike="noStrike" dirty="0">
                        <a:effectLst/>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0851223"/>
                  </a:ext>
                </a:extLst>
              </a:tr>
              <a:tr h="305539">
                <a:tc vMerge="1">
                  <a:txBody>
                    <a:bodyPr/>
                    <a:lstStyle/>
                    <a:p>
                      <a:endParaRPr kumimoji="1" lang="ja-JP" altLang="en-US"/>
                    </a:p>
                  </a:txBody>
                  <a:tcPr/>
                </a:tc>
                <a:tc>
                  <a:txBody>
                    <a:bodyPr/>
                    <a:lstStyle/>
                    <a:p>
                      <a:pPr algn="l" fontAlgn="ctr"/>
                      <a:r>
                        <a:rPr lang="en-US" altLang="ja-JP" sz="800" u="none" strike="noStrike" dirty="0">
                          <a:effectLst/>
                        </a:rPr>
                        <a:t>2024</a:t>
                      </a:r>
                      <a:r>
                        <a:rPr lang="ja-JP" altLang="en-US" sz="800" u="none" strike="noStrike">
                          <a:effectLst/>
                        </a:rPr>
                        <a:t>年の確定しているワーケーションの予定地</a:t>
                      </a:r>
                      <a:endParaRPr lang="en-US" altLang="ja-JP" sz="800" u="none" strike="noStrike" dirty="0">
                        <a:effectLst/>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0012260"/>
                  </a:ext>
                </a:extLst>
              </a:tr>
              <a:tr h="873457">
                <a:tc vMerge="1">
                  <a:txBody>
                    <a:bodyPr/>
                    <a:lstStyle/>
                    <a:p>
                      <a:endParaRPr kumimoji="1" lang="ja-JP" altLang="en-US"/>
                    </a:p>
                  </a:txBody>
                  <a:tcPr/>
                </a:tc>
                <a:tc>
                  <a:txBody>
                    <a:bodyPr/>
                    <a:lstStyle/>
                    <a:p>
                      <a:pPr algn="l" fontAlgn="ctr"/>
                      <a:r>
                        <a:rPr lang="ja-JP" altLang="en-US" sz="800" u="none" strike="noStrike">
                          <a:effectLst/>
                        </a:rPr>
                        <a:t>ワーケーションやデジタルノマドのライフスタイルが広がっていくことに対する思いを自由にご記載ください。</a:t>
                      </a:r>
                      <a:endParaRPr lang="en-US" altLang="ja-JP" sz="800" u="none" strike="noStrike" dirty="0">
                        <a:effectLst/>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7629486"/>
                  </a:ext>
                </a:extLst>
              </a:tr>
              <a:tr h="12795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l" fontAlgn="ctr"/>
                      <a:r>
                        <a:rPr lang="ja-JP" altLang="en-US" sz="800" u="none" strike="noStrike">
                          <a:effectLst/>
                        </a:rPr>
                        <a:t>プロフィール（</a:t>
                      </a:r>
                      <a:r>
                        <a:rPr lang="en-US" altLang="ja-JP" sz="800" u="none" strike="noStrike" dirty="0">
                          <a:effectLst/>
                        </a:rPr>
                        <a:t>200</a:t>
                      </a:r>
                      <a:r>
                        <a:rPr lang="ja-JP" altLang="en-US" sz="800" u="none" strike="noStrike">
                          <a:effectLst/>
                        </a:rPr>
                        <a:t>字程度）</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8623921"/>
                  </a:ext>
                </a:extLst>
              </a:tr>
            </a:tbl>
          </a:graphicData>
        </a:graphic>
      </p:graphicFrame>
      <p:graphicFrame>
        <p:nvGraphicFramePr>
          <p:cNvPr id="8" name="表 7">
            <a:extLst>
              <a:ext uri="{FF2B5EF4-FFF2-40B4-BE49-F238E27FC236}">
                <a16:creationId xmlns:a16="http://schemas.microsoft.com/office/drawing/2014/main" id="{C55A61D4-BABE-E50F-D900-F323789D6B24}"/>
              </a:ext>
            </a:extLst>
          </p:cNvPr>
          <p:cNvGraphicFramePr>
            <a:graphicFrameLocks noGrp="1"/>
          </p:cNvGraphicFramePr>
          <p:nvPr>
            <p:extLst>
              <p:ext uri="{D42A27DB-BD31-4B8C-83A1-F6EECF244321}">
                <p14:modId xmlns:p14="http://schemas.microsoft.com/office/powerpoint/2010/main" val="4063930947"/>
              </p:ext>
            </p:extLst>
          </p:nvPr>
        </p:nvGraphicFramePr>
        <p:xfrm>
          <a:off x="4736124" y="5167021"/>
          <a:ext cx="1540121" cy="495976"/>
        </p:xfrm>
        <a:graphic>
          <a:graphicData uri="http://schemas.openxmlformats.org/drawingml/2006/table">
            <a:tbl>
              <a:tblPr>
                <a:tableStyleId>{5C22544A-7EE6-4342-B048-85BDC9FD1C3A}</a:tableStyleId>
              </a:tblPr>
              <a:tblGrid>
                <a:gridCol w="156651">
                  <a:extLst>
                    <a:ext uri="{9D8B030D-6E8A-4147-A177-3AD203B41FA5}">
                      <a16:colId xmlns:a16="http://schemas.microsoft.com/office/drawing/2014/main" val="679158340"/>
                    </a:ext>
                  </a:extLst>
                </a:gridCol>
                <a:gridCol w="948758">
                  <a:extLst>
                    <a:ext uri="{9D8B030D-6E8A-4147-A177-3AD203B41FA5}">
                      <a16:colId xmlns:a16="http://schemas.microsoft.com/office/drawing/2014/main" val="2432255865"/>
                    </a:ext>
                  </a:extLst>
                </a:gridCol>
                <a:gridCol w="434712">
                  <a:extLst>
                    <a:ext uri="{9D8B030D-6E8A-4147-A177-3AD203B41FA5}">
                      <a16:colId xmlns:a16="http://schemas.microsoft.com/office/drawing/2014/main" val="3743993001"/>
                    </a:ext>
                  </a:extLst>
                </a:gridCol>
              </a:tblGrid>
              <a:tr h="464574">
                <a:tc>
                  <a:txBody>
                    <a:bodyPr/>
                    <a:lstStyle/>
                    <a:p>
                      <a:pPr algn="ctr" fontAlgn="ctr"/>
                      <a:r>
                        <a:rPr lang="ja-JP" altLang="en-US" sz="800" u="none" strike="noStrike">
                          <a:effectLst/>
                        </a:rPr>
                        <a:t>その他</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 sz="800" u="none" strike="noStrike" dirty="0">
                          <a:effectLst/>
                        </a:rPr>
                        <a:t> JW</a:t>
                      </a:r>
                      <a:r>
                        <a:rPr lang="ja-JP" altLang="en-US" sz="800" u="none" strike="noStrike">
                          <a:effectLst/>
                        </a:rPr>
                        <a:t>認定ワーケーションコンシェルジュ制度実施要綱への同意</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はい</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58188555"/>
                  </a:ext>
                </a:extLst>
              </a:tr>
            </a:tbl>
          </a:graphicData>
        </a:graphic>
      </p:graphicFrame>
      <p:sp>
        <p:nvSpPr>
          <p:cNvPr id="9" name="正方形/長方形 8">
            <a:extLst>
              <a:ext uri="{FF2B5EF4-FFF2-40B4-BE49-F238E27FC236}">
                <a16:creationId xmlns:a16="http://schemas.microsoft.com/office/drawing/2014/main" id="{2D2416BB-7B42-7350-1141-C2C13257E5A9}"/>
              </a:ext>
            </a:extLst>
          </p:cNvPr>
          <p:cNvSpPr/>
          <p:nvPr/>
        </p:nvSpPr>
        <p:spPr>
          <a:xfrm>
            <a:off x="77664" y="1302224"/>
            <a:ext cx="4572000" cy="215444"/>
          </a:xfrm>
          <a:prstGeom prst="rect">
            <a:avLst/>
          </a:prstGeom>
        </p:spPr>
        <p:txBody>
          <a:bodyPr>
            <a:spAutoFit/>
          </a:bodyPr>
          <a:lstStyle/>
          <a:p>
            <a:r>
              <a:rPr lang="en-US" altLang="ja-JP" sz="800" dirty="0"/>
              <a:t>※</a:t>
            </a:r>
            <a:r>
              <a:rPr lang="ja-JP" altLang="en-US" sz="800"/>
              <a:t>副業がある場合は、全ての所属先の記載が可能です。</a:t>
            </a:r>
          </a:p>
        </p:txBody>
      </p:sp>
      <p:graphicFrame>
        <p:nvGraphicFramePr>
          <p:cNvPr id="12" name="表 11">
            <a:extLst>
              <a:ext uri="{FF2B5EF4-FFF2-40B4-BE49-F238E27FC236}">
                <a16:creationId xmlns:a16="http://schemas.microsoft.com/office/drawing/2014/main" id="{6D010986-4943-3DEC-3A7F-EF8A9232CB77}"/>
              </a:ext>
            </a:extLst>
          </p:cNvPr>
          <p:cNvGraphicFramePr>
            <a:graphicFrameLocks noGrp="1"/>
          </p:cNvGraphicFramePr>
          <p:nvPr>
            <p:extLst>
              <p:ext uri="{D42A27DB-BD31-4B8C-83A1-F6EECF244321}">
                <p14:modId xmlns:p14="http://schemas.microsoft.com/office/powerpoint/2010/main" val="3877143190"/>
              </p:ext>
            </p:extLst>
          </p:nvPr>
        </p:nvGraphicFramePr>
        <p:xfrm>
          <a:off x="6604493" y="4982195"/>
          <a:ext cx="2186563" cy="1690979"/>
        </p:xfrm>
        <a:graphic>
          <a:graphicData uri="http://schemas.openxmlformats.org/drawingml/2006/table">
            <a:tbl>
              <a:tblPr>
                <a:tableStyleId>{5C22544A-7EE6-4342-B048-85BDC9FD1C3A}</a:tableStyleId>
              </a:tblPr>
              <a:tblGrid>
                <a:gridCol w="132330">
                  <a:extLst>
                    <a:ext uri="{9D8B030D-6E8A-4147-A177-3AD203B41FA5}">
                      <a16:colId xmlns:a16="http://schemas.microsoft.com/office/drawing/2014/main" val="2763996087"/>
                    </a:ext>
                  </a:extLst>
                </a:gridCol>
                <a:gridCol w="2054233">
                  <a:extLst>
                    <a:ext uri="{9D8B030D-6E8A-4147-A177-3AD203B41FA5}">
                      <a16:colId xmlns:a16="http://schemas.microsoft.com/office/drawing/2014/main" val="2646535734"/>
                    </a:ext>
                  </a:extLst>
                </a:gridCol>
              </a:tblGrid>
              <a:tr h="1690979">
                <a:tc>
                  <a:txBody>
                    <a:bodyPr/>
                    <a:lstStyle/>
                    <a:p>
                      <a:pPr algn="ctr"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プロフィール写真</a:t>
                      </a: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0851223"/>
                  </a:ext>
                </a:extLst>
              </a:tr>
            </a:tbl>
          </a:graphicData>
        </a:graphic>
      </p:graphicFrame>
      <p:sp>
        <p:nvSpPr>
          <p:cNvPr id="13" name="正方形/長方形 12">
            <a:extLst>
              <a:ext uri="{FF2B5EF4-FFF2-40B4-BE49-F238E27FC236}">
                <a16:creationId xmlns:a16="http://schemas.microsoft.com/office/drawing/2014/main" id="{6A585FFF-4925-A3F2-3F8D-F6BC5D511E4E}"/>
              </a:ext>
            </a:extLst>
          </p:cNvPr>
          <p:cNvSpPr/>
          <p:nvPr/>
        </p:nvSpPr>
        <p:spPr>
          <a:xfrm>
            <a:off x="4593616" y="5842177"/>
            <a:ext cx="1583351" cy="830997"/>
          </a:xfrm>
          <a:prstGeom prst="rect">
            <a:avLst/>
          </a:prstGeom>
        </p:spPr>
        <p:txBody>
          <a:bodyPr wrap="square">
            <a:spAutoFit/>
          </a:bodyPr>
          <a:lstStyle/>
          <a:p>
            <a:r>
              <a:rPr lang="en-US" altLang="ja-JP" sz="800" dirty="0"/>
              <a:t>※</a:t>
            </a:r>
            <a:r>
              <a:rPr lang="ja-JP" altLang="en-US" sz="800"/>
              <a:t>プロフィール写真は、認定者を発表するプレスリリースでも使用致します。</a:t>
            </a:r>
            <a:endParaRPr lang="en-US" altLang="ja-JP" sz="800" dirty="0"/>
          </a:p>
          <a:p>
            <a:endParaRPr lang="en-US" altLang="ja-JP" sz="800" dirty="0"/>
          </a:p>
          <a:p>
            <a:r>
              <a:rPr lang="ja-JP" altLang="en-US" sz="800">
                <a:highlight>
                  <a:srgbClr val="FFFF00"/>
                </a:highlight>
              </a:rPr>
              <a:t>文字サイズは</a:t>
            </a:r>
            <a:r>
              <a:rPr lang="en-US" altLang="ja-JP" sz="800" dirty="0">
                <a:highlight>
                  <a:srgbClr val="FFFF00"/>
                </a:highlight>
              </a:rPr>
              <a:t>8pt</a:t>
            </a:r>
            <a:r>
              <a:rPr lang="ja-JP" altLang="en-US" sz="800">
                <a:highlight>
                  <a:srgbClr val="FFFF00"/>
                </a:highlight>
              </a:rPr>
              <a:t>で、本フォームの複製などは不可です。</a:t>
            </a:r>
          </a:p>
        </p:txBody>
      </p:sp>
      <p:sp>
        <p:nvSpPr>
          <p:cNvPr id="3" name="正方形/長方形 2">
            <a:extLst>
              <a:ext uri="{FF2B5EF4-FFF2-40B4-BE49-F238E27FC236}">
                <a16:creationId xmlns:a16="http://schemas.microsoft.com/office/drawing/2014/main" id="{5E52E79A-A2DC-C719-190F-330F06399D32}"/>
              </a:ext>
            </a:extLst>
          </p:cNvPr>
          <p:cNvSpPr/>
          <p:nvPr/>
        </p:nvSpPr>
        <p:spPr>
          <a:xfrm>
            <a:off x="77664" y="4229617"/>
            <a:ext cx="4330213" cy="338554"/>
          </a:xfrm>
          <a:prstGeom prst="rect">
            <a:avLst/>
          </a:prstGeom>
        </p:spPr>
        <p:txBody>
          <a:bodyPr wrap="square">
            <a:spAutoFit/>
          </a:bodyPr>
          <a:lstStyle/>
          <a:p>
            <a:r>
              <a:rPr lang="en-US" altLang="ja-JP" sz="800" dirty="0"/>
              <a:t>※</a:t>
            </a:r>
            <a:r>
              <a:rPr lang="ja-JP" altLang="en-US" sz="800"/>
              <a:t>推薦人は日本ワーケーション協会の理事・顧問・会員・コンシェルジュ・連携団体・コミュニティパートナーのみです。</a:t>
            </a:r>
            <a:r>
              <a:rPr lang="en-US" altLang="ja-JP" sz="800" dirty="0"/>
              <a:t>3</a:t>
            </a:r>
            <a:r>
              <a:rPr lang="ja-JP" altLang="en-US" sz="800"/>
              <a:t>名（または企業）立ててください。</a:t>
            </a:r>
          </a:p>
        </p:txBody>
      </p:sp>
      <p:graphicFrame>
        <p:nvGraphicFramePr>
          <p:cNvPr id="11" name="表 10">
            <a:extLst>
              <a:ext uri="{FF2B5EF4-FFF2-40B4-BE49-F238E27FC236}">
                <a16:creationId xmlns:a16="http://schemas.microsoft.com/office/drawing/2014/main" id="{014B95C0-0A6A-EA1E-AF8E-BC74C82EA4AD}"/>
              </a:ext>
            </a:extLst>
          </p:cNvPr>
          <p:cNvGraphicFramePr>
            <a:graphicFrameLocks noGrp="1"/>
          </p:cNvGraphicFramePr>
          <p:nvPr>
            <p:extLst>
              <p:ext uri="{D42A27DB-BD31-4B8C-83A1-F6EECF244321}">
                <p14:modId xmlns:p14="http://schemas.microsoft.com/office/powerpoint/2010/main" val="2852041845"/>
              </p:ext>
            </p:extLst>
          </p:nvPr>
        </p:nvGraphicFramePr>
        <p:xfrm>
          <a:off x="7719237" y="472334"/>
          <a:ext cx="1290044" cy="1133182"/>
        </p:xfrm>
        <a:graphic>
          <a:graphicData uri="http://schemas.openxmlformats.org/drawingml/2006/table">
            <a:tbl>
              <a:tblPr>
                <a:tableStyleId>{5C22544A-7EE6-4342-B048-85BDC9FD1C3A}</a:tableStyleId>
              </a:tblPr>
              <a:tblGrid>
                <a:gridCol w="78073">
                  <a:extLst>
                    <a:ext uri="{9D8B030D-6E8A-4147-A177-3AD203B41FA5}">
                      <a16:colId xmlns:a16="http://schemas.microsoft.com/office/drawing/2014/main" val="2763996087"/>
                    </a:ext>
                  </a:extLst>
                </a:gridCol>
                <a:gridCol w="1211971">
                  <a:extLst>
                    <a:ext uri="{9D8B030D-6E8A-4147-A177-3AD203B41FA5}">
                      <a16:colId xmlns:a16="http://schemas.microsoft.com/office/drawing/2014/main" val="2646535734"/>
                    </a:ext>
                  </a:extLst>
                </a:gridCol>
              </a:tblGrid>
              <a:tr h="1133182">
                <a:tc>
                  <a:txBody>
                    <a:bodyPr/>
                    <a:lstStyle/>
                    <a:p>
                      <a:pPr algn="ctr"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写真</a:t>
                      </a: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0851223"/>
                  </a:ext>
                </a:extLst>
              </a:tr>
            </a:tbl>
          </a:graphicData>
        </a:graphic>
      </p:graphicFrame>
      <p:graphicFrame>
        <p:nvGraphicFramePr>
          <p:cNvPr id="14" name="表 13">
            <a:extLst>
              <a:ext uri="{FF2B5EF4-FFF2-40B4-BE49-F238E27FC236}">
                <a16:creationId xmlns:a16="http://schemas.microsoft.com/office/drawing/2014/main" id="{07A35462-E6E8-0610-FE79-9B5D02A44577}"/>
              </a:ext>
            </a:extLst>
          </p:cNvPr>
          <p:cNvGraphicFramePr>
            <a:graphicFrameLocks noGrp="1"/>
          </p:cNvGraphicFramePr>
          <p:nvPr>
            <p:extLst>
              <p:ext uri="{D42A27DB-BD31-4B8C-83A1-F6EECF244321}">
                <p14:modId xmlns:p14="http://schemas.microsoft.com/office/powerpoint/2010/main" val="656378945"/>
              </p:ext>
            </p:extLst>
          </p:nvPr>
        </p:nvGraphicFramePr>
        <p:xfrm>
          <a:off x="4736122" y="469903"/>
          <a:ext cx="2983115" cy="1135613"/>
        </p:xfrm>
        <a:graphic>
          <a:graphicData uri="http://schemas.openxmlformats.org/drawingml/2006/table">
            <a:tbl>
              <a:tblPr>
                <a:tableStyleId>{5C22544A-7EE6-4342-B048-85BDC9FD1C3A}</a:tableStyleId>
              </a:tblPr>
              <a:tblGrid>
                <a:gridCol w="131351">
                  <a:extLst>
                    <a:ext uri="{9D8B030D-6E8A-4147-A177-3AD203B41FA5}">
                      <a16:colId xmlns:a16="http://schemas.microsoft.com/office/drawing/2014/main" val="2763996087"/>
                    </a:ext>
                  </a:extLst>
                </a:gridCol>
                <a:gridCol w="812737">
                  <a:extLst>
                    <a:ext uri="{9D8B030D-6E8A-4147-A177-3AD203B41FA5}">
                      <a16:colId xmlns:a16="http://schemas.microsoft.com/office/drawing/2014/main" val="870748882"/>
                    </a:ext>
                  </a:extLst>
                </a:gridCol>
                <a:gridCol w="2039027">
                  <a:extLst>
                    <a:ext uri="{9D8B030D-6E8A-4147-A177-3AD203B41FA5}">
                      <a16:colId xmlns:a16="http://schemas.microsoft.com/office/drawing/2014/main" val="2646535734"/>
                    </a:ext>
                  </a:extLst>
                </a:gridCol>
              </a:tblGrid>
              <a:tr h="1135613">
                <a:tc>
                  <a:txBody>
                    <a:bodyPr/>
                    <a:lstStyle/>
                    <a:p>
                      <a:pPr algn="ctr" fontAlgn="ctr"/>
                      <a:r>
                        <a:rPr lang="ja-JP" altLang="en-US" sz="800" b="0" i="0" u="none" strike="noStrike">
                          <a:solidFill>
                            <a:srgbClr val="000000"/>
                          </a:solidFill>
                          <a:effectLst/>
                          <a:latin typeface="游ゴシック" panose="020B0400000000000000" pitchFamily="34" charset="-128"/>
                          <a:ea typeface="游ゴシック" panose="020B0400000000000000" pitchFamily="34" charset="-128"/>
                        </a:rPr>
                        <a:t>経験</a:t>
                      </a: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今までのワーケーションの中でいちばんのおすすめ場所とその理由をご記載ください。またその時の写真を添付ください。</a:t>
                      </a:r>
                      <a:endParaRPr lang="en-US" altLang="ja-JP" sz="800" u="none" strike="noStrike" dirty="0">
                        <a:effectLst/>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0851223"/>
                  </a:ext>
                </a:extLst>
              </a:tr>
            </a:tbl>
          </a:graphicData>
        </a:graphic>
      </p:graphicFrame>
    </p:spTree>
    <p:extLst>
      <p:ext uri="{BB962C8B-B14F-4D97-AF65-F5344CB8AC3E}">
        <p14:creationId xmlns:p14="http://schemas.microsoft.com/office/powerpoint/2010/main" val="2428536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73E242-D015-8C78-1133-10616535E39C}"/>
              </a:ext>
            </a:extLst>
          </p:cNvPr>
          <p:cNvSpPr>
            <a:spLocks noGrp="1"/>
          </p:cNvSpPr>
          <p:nvPr>
            <p:ph type="ctrTitle"/>
          </p:nvPr>
        </p:nvSpPr>
        <p:spPr>
          <a:xfrm>
            <a:off x="0" y="-82062"/>
            <a:ext cx="9144000" cy="480646"/>
          </a:xfrm>
        </p:spPr>
        <p:txBody>
          <a:bodyPr>
            <a:noAutofit/>
          </a:bodyPr>
          <a:lstStyle/>
          <a:p>
            <a:r>
              <a:rPr kumimoji="1" lang="ja-JP" altLang="en-US" sz="1600">
                <a:latin typeface="Yu Gothic Medium" panose="020B0400000000000000" pitchFamily="34" charset="-128"/>
                <a:ea typeface="Yu Gothic Medium" panose="020B0400000000000000" pitchFamily="34" charset="-128"/>
              </a:rPr>
              <a:t>公認ワーケーションコンシェルジュ立候補用紙（</a:t>
            </a:r>
            <a:r>
              <a:rPr lang="en-US" altLang="ja-JP" sz="1600" dirty="0">
                <a:latin typeface="Yu Gothic Medium" panose="020B0400000000000000" pitchFamily="34" charset="-128"/>
                <a:ea typeface="Yu Gothic Medium" panose="020B0400000000000000" pitchFamily="34" charset="-128"/>
              </a:rPr>
              <a:t>①</a:t>
            </a:r>
            <a:r>
              <a:rPr lang="ja-JP" altLang="en-US" sz="1600">
                <a:latin typeface="Yu Gothic Medium" panose="020B0400000000000000" pitchFamily="34" charset="-128"/>
                <a:ea typeface="Yu Gothic Medium" panose="020B0400000000000000" pitchFamily="34" charset="-128"/>
              </a:rPr>
              <a:t>ワーケーション実践者</a:t>
            </a:r>
            <a:r>
              <a:rPr kumimoji="1" lang="ja-JP" altLang="en-US" sz="1600">
                <a:latin typeface="Yu Gothic Medium" panose="020B0400000000000000" pitchFamily="34" charset="-128"/>
                <a:ea typeface="Yu Gothic Medium" panose="020B0400000000000000" pitchFamily="34" charset="-128"/>
              </a:rPr>
              <a:t>）</a:t>
            </a:r>
          </a:p>
        </p:txBody>
      </p:sp>
      <p:graphicFrame>
        <p:nvGraphicFramePr>
          <p:cNvPr id="7" name="表 6">
            <a:extLst>
              <a:ext uri="{FF2B5EF4-FFF2-40B4-BE49-F238E27FC236}">
                <a16:creationId xmlns:a16="http://schemas.microsoft.com/office/drawing/2014/main" id="{D32876A3-94A6-2F53-6DFC-465EBCCD0B6F}"/>
              </a:ext>
            </a:extLst>
          </p:cNvPr>
          <p:cNvGraphicFramePr>
            <a:graphicFrameLocks noGrp="1"/>
          </p:cNvGraphicFramePr>
          <p:nvPr>
            <p:extLst>
              <p:ext uri="{D42A27DB-BD31-4B8C-83A1-F6EECF244321}">
                <p14:modId xmlns:p14="http://schemas.microsoft.com/office/powerpoint/2010/main" val="1674494423"/>
              </p:ext>
            </p:extLst>
          </p:nvPr>
        </p:nvGraphicFramePr>
        <p:xfrm>
          <a:off x="651009" y="574858"/>
          <a:ext cx="7637967" cy="2631480"/>
        </p:xfrm>
        <a:graphic>
          <a:graphicData uri="http://schemas.openxmlformats.org/drawingml/2006/table">
            <a:tbl>
              <a:tblPr>
                <a:tableStyleId>{5C22544A-7EE6-4342-B048-85BDC9FD1C3A}</a:tableStyleId>
              </a:tblPr>
              <a:tblGrid>
                <a:gridCol w="277655">
                  <a:extLst>
                    <a:ext uri="{9D8B030D-6E8A-4147-A177-3AD203B41FA5}">
                      <a16:colId xmlns:a16="http://schemas.microsoft.com/office/drawing/2014/main" val="2763996087"/>
                    </a:ext>
                  </a:extLst>
                </a:gridCol>
                <a:gridCol w="2139587">
                  <a:extLst>
                    <a:ext uri="{9D8B030D-6E8A-4147-A177-3AD203B41FA5}">
                      <a16:colId xmlns:a16="http://schemas.microsoft.com/office/drawing/2014/main" val="870748882"/>
                    </a:ext>
                  </a:extLst>
                </a:gridCol>
                <a:gridCol w="5220725">
                  <a:extLst>
                    <a:ext uri="{9D8B030D-6E8A-4147-A177-3AD203B41FA5}">
                      <a16:colId xmlns:a16="http://schemas.microsoft.com/office/drawing/2014/main" val="2646535734"/>
                    </a:ext>
                  </a:extLst>
                </a:gridCol>
              </a:tblGrid>
              <a:tr h="2631480">
                <a:tc>
                  <a:txBody>
                    <a:bodyPr/>
                    <a:lstStyle/>
                    <a:p>
                      <a:pPr algn="ctr" fontAlgn="ctr"/>
                      <a:r>
                        <a:rPr lang="ja-JP" altLang="en-US" sz="800" u="none" strike="noStrike">
                          <a:effectLst/>
                        </a:rPr>
                        <a:t>やりたいこと</a:t>
                      </a:r>
                      <a:endParaRPr lang="en-US" altLang="ja-JP" sz="800" u="none" strike="noStrike" dirty="0">
                        <a:effectLst/>
                      </a:endParaRPr>
                    </a:p>
                  </a:txBody>
                  <a:tcPr marL="8296" marR="8296" marT="8296"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a:effectLst/>
                        </a:rPr>
                        <a:t>公認ワーケーションコンシェルジュになった場合に、その肩書きを使ってやりたいことを自由に記載してください。</a:t>
                      </a:r>
                      <a:endParaRPr lang="en-US" altLang="ja-JP" sz="800" u="none" strike="noStrike" dirty="0">
                        <a:effectLst/>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a:effectLst/>
                        </a:rPr>
                        <a:t>　</a:t>
                      </a:r>
                      <a:endParaRPr lang="ja-JP" altLang="en-US" sz="800" b="0" i="0" u="none" strike="noStrike">
                        <a:solidFill>
                          <a:srgbClr val="000000"/>
                        </a:solidFill>
                        <a:effectLst/>
                        <a:latin typeface="游ゴシック" panose="020B0400000000000000" pitchFamily="34" charset="-128"/>
                        <a:ea typeface="游ゴシック" panose="020B0400000000000000" pitchFamily="34" charset="-128"/>
                      </a:endParaRPr>
                    </a:p>
                  </a:txBody>
                  <a:tcPr marL="8296" marR="8296" marT="82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0851223"/>
                  </a:ext>
                </a:extLst>
              </a:tr>
            </a:tbl>
          </a:graphicData>
        </a:graphic>
      </p:graphicFrame>
    </p:spTree>
    <p:extLst>
      <p:ext uri="{BB962C8B-B14F-4D97-AF65-F5344CB8AC3E}">
        <p14:creationId xmlns:p14="http://schemas.microsoft.com/office/powerpoint/2010/main" val="23568728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313</Words>
  <Application>Microsoft Macintosh PowerPoint</Application>
  <PresentationFormat>画面に合わせる (4:3)</PresentationFormat>
  <Paragraphs>53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Yu Gothic Medium</vt:lpstr>
      <vt:lpstr>Arial</vt:lpstr>
      <vt:lpstr>Calibri</vt:lpstr>
      <vt:lpstr>Calibri Light</vt:lpstr>
      <vt:lpstr>Office テーマ</vt:lpstr>
      <vt:lpstr>公認ワーケーションコンシェルジュ立候補用紙（①ワーケーション実践者）</vt:lpstr>
      <vt:lpstr>公認ワーケーションコンシェルジュ立候補用紙（①ワーケーション実践者）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公認ワーケーションコンシェルジュ立候補用紙（②地域の魅力を訴求できる者）</dc:title>
  <dc:creator>入江 真太郎</dc:creator>
  <cp:lastModifiedBy>真太郎 入江</cp:lastModifiedBy>
  <cp:revision>8</cp:revision>
  <dcterms:created xsi:type="dcterms:W3CDTF">2022-04-27T07:35:16Z</dcterms:created>
  <dcterms:modified xsi:type="dcterms:W3CDTF">2024-05-24T04:24:08Z</dcterms:modified>
</cp:coreProperties>
</file>