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176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9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48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94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218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90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59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53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60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6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74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688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21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73E242-D015-8C78-1133-10616535E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82062"/>
            <a:ext cx="9144000" cy="480646"/>
          </a:xfrm>
        </p:spPr>
        <p:txBody>
          <a:bodyPr>
            <a:noAutofit/>
          </a:bodyPr>
          <a:lstStyle/>
          <a:p>
            <a:r>
              <a:rPr kumimoji="1"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公認ワーケーションコンシェルジュ立候補用紙（</a:t>
            </a:r>
            <a:r>
              <a:rPr kumimoji="1" lang="en-US" altLang="ja-JP" sz="16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②</a:t>
            </a:r>
            <a:r>
              <a:rPr kumimoji="1"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地域の魅力を訴求できる者）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07B5FEC-670F-B550-BF09-B93DC7D810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186022"/>
              </p:ext>
            </p:extLst>
          </p:nvPr>
        </p:nvGraphicFramePr>
        <p:xfrm>
          <a:off x="148003" y="742156"/>
          <a:ext cx="4259874" cy="8165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012">
                  <a:extLst>
                    <a:ext uri="{9D8B030D-6E8A-4147-A177-3AD203B41FA5}">
                      <a16:colId xmlns:a16="http://schemas.microsoft.com/office/drawing/2014/main" val="3918282384"/>
                    </a:ext>
                  </a:extLst>
                </a:gridCol>
                <a:gridCol w="734516">
                  <a:extLst>
                    <a:ext uri="{9D8B030D-6E8A-4147-A177-3AD203B41FA5}">
                      <a16:colId xmlns:a16="http://schemas.microsoft.com/office/drawing/2014/main" val="2904005310"/>
                    </a:ext>
                  </a:extLst>
                </a:gridCol>
                <a:gridCol w="3377346">
                  <a:extLst>
                    <a:ext uri="{9D8B030D-6E8A-4147-A177-3AD203B41FA5}">
                      <a16:colId xmlns:a16="http://schemas.microsoft.com/office/drawing/2014/main" val="1465776295"/>
                    </a:ext>
                  </a:extLst>
                </a:gridCol>
              </a:tblGrid>
              <a:tr h="22122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</a:rPr>
                        <a:t>基本情報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名前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306751"/>
                  </a:ext>
                </a:extLst>
              </a:tr>
              <a:tr h="2212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読み方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228674"/>
                  </a:ext>
                </a:extLst>
              </a:tr>
              <a:tr h="3268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所属（企業・団体など、複数記載可能）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377045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F5047C3C-1DE2-8FA7-6630-D5C689E4F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247544"/>
              </p:ext>
            </p:extLst>
          </p:nvPr>
        </p:nvGraphicFramePr>
        <p:xfrm>
          <a:off x="148003" y="4930560"/>
          <a:ext cx="4259874" cy="14859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860">
                  <a:extLst>
                    <a:ext uri="{9D8B030D-6E8A-4147-A177-3AD203B41FA5}">
                      <a16:colId xmlns:a16="http://schemas.microsoft.com/office/drawing/2014/main" val="1919092950"/>
                    </a:ext>
                  </a:extLst>
                </a:gridCol>
                <a:gridCol w="1433396">
                  <a:extLst>
                    <a:ext uri="{9D8B030D-6E8A-4147-A177-3AD203B41FA5}">
                      <a16:colId xmlns:a16="http://schemas.microsoft.com/office/drawing/2014/main" val="4279903412"/>
                    </a:ext>
                  </a:extLst>
                </a:gridCol>
                <a:gridCol w="2687618">
                  <a:extLst>
                    <a:ext uri="{9D8B030D-6E8A-4147-A177-3AD203B41FA5}">
                      <a16:colId xmlns:a16="http://schemas.microsoft.com/office/drawing/2014/main" val="4183018404"/>
                    </a:ext>
                  </a:extLst>
                </a:gridCol>
              </a:tblGrid>
              <a:tr h="18881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</a:rPr>
                        <a:t>地域選定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立候補する対象地域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613654"/>
                  </a:ext>
                </a:extLst>
              </a:tr>
              <a:tr h="2977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現住所（都道府県市区町村のみ）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401233"/>
                  </a:ext>
                </a:extLst>
              </a:tr>
              <a:tr h="1488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対象地域との関わり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453502"/>
                  </a:ext>
                </a:extLst>
              </a:tr>
              <a:tr h="8506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対象地域に対する思い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607582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D32876A3-94A6-2F53-6DFC-465EBCCD0B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685463"/>
              </p:ext>
            </p:extLst>
          </p:nvPr>
        </p:nvGraphicFramePr>
        <p:xfrm>
          <a:off x="4736124" y="460599"/>
          <a:ext cx="4259874" cy="29431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568">
                  <a:extLst>
                    <a:ext uri="{9D8B030D-6E8A-4147-A177-3AD203B41FA5}">
                      <a16:colId xmlns:a16="http://schemas.microsoft.com/office/drawing/2014/main" val="2763996087"/>
                    </a:ext>
                  </a:extLst>
                </a:gridCol>
                <a:gridCol w="1160585">
                  <a:extLst>
                    <a:ext uri="{9D8B030D-6E8A-4147-A177-3AD203B41FA5}">
                      <a16:colId xmlns:a16="http://schemas.microsoft.com/office/drawing/2014/main" val="870748882"/>
                    </a:ext>
                  </a:extLst>
                </a:gridCol>
                <a:gridCol w="2911721">
                  <a:extLst>
                    <a:ext uri="{9D8B030D-6E8A-4147-A177-3AD203B41FA5}">
                      <a16:colId xmlns:a16="http://schemas.microsoft.com/office/drawing/2014/main" val="2646535734"/>
                    </a:ext>
                  </a:extLst>
                </a:gridCol>
              </a:tblGrid>
              <a:tr h="17310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</a:rPr>
                        <a:t>実績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取り組み内容</a:t>
                      </a:r>
                      <a:r>
                        <a:rPr lang="en" sz="800" u="none" strike="noStrike" dirty="0">
                          <a:effectLst/>
                        </a:rPr>
                        <a:t>PR（</a:t>
                      </a:r>
                      <a:r>
                        <a:rPr lang="ja-JP" altLang="en-US" sz="800" u="none" strike="noStrike">
                          <a:effectLst/>
                        </a:rPr>
                        <a:t>自由記載）</a:t>
                      </a:r>
                      <a:endParaRPr lang="en-US" altLang="ja-JP" sz="800" u="none" strike="noStrike" dirty="0">
                        <a:effectLst/>
                      </a:endParaRPr>
                    </a:p>
                    <a:p>
                      <a:pPr algn="l" fontAlgn="ctr"/>
                      <a:br>
                        <a:rPr lang="ja-JP" altLang="en-US" sz="800" u="none" strike="noStrike">
                          <a:effectLst/>
                        </a:rPr>
                      </a:br>
                      <a:r>
                        <a:rPr lang="ja-JP" altLang="en-US" sz="800" u="none" strike="noStrike">
                          <a:effectLst/>
                        </a:rPr>
                        <a:t>過去の取り組みやイベント、企画など。</a:t>
                      </a:r>
                      <a:r>
                        <a:rPr lang="en" sz="800" u="none" strike="noStrike" dirty="0">
                          <a:effectLst/>
                        </a:rPr>
                        <a:t>URL</a:t>
                      </a:r>
                      <a:r>
                        <a:rPr lang="ja-JP" altLang="en-US" sz="800" u="none" strike="noStrike">
                          <a:effectLst/>
                        </a:rPr>
                        <a:t>の添付も可能。なお、イベントは、ワーケーションに関するものだけでなく、地域内外が参加可能でコミュニティを深めていくものも記載可能。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51223"/>
                  </a:ext>
                </a:extLst>
              </a:tr>
              <a:tr h="12121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プロフィール（</a:t>
                      </a:r>
                      <a:r>
                        <a:rPr lang="en-US" altLang="ja-JP" sz="800" u="none" strike="noStrike" dirty="0">
                          <a:effectLst/>
                        </a:rPr>
                        <a:t>200</a:t>
                      </a:r>
                      <a:r>
                        <a:rPr lang="ja-JP" altLang="en-US" sz="800" u="none" strike="noStrike">
                          <a:effectLst/>
                        </a:rPr>
                        <a:t>字程度）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623921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C55A61D4-BABE-E50F-D900-F323789D6B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930947"/>
              </p:ext>
            </p:extLst>
          </p:nvPr>
        </p:nvGraphicFramePr>
        <p:xfrm>
          <a:off x="4736124" y="5167021"/>
          <a:ext cx="1540121" cy="4959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651">
                  <a:extLst>
                    <a:ext uri="{9D8B030D-6E8A-4147-A177-3AD203B41FA5}">
                      <a16:colId xmlns:a16="http://schemas.microsoft.com/office/drawing/2014/main" val="679158340"/>
                    </a:ext>
                  </a:extLst>
                </a:gridCol>
                <a:gridCol w="948758">
                  <a:extLst>
                    <a:ext uri="{9D8B030D-6E8A-4147-A177-3AD203B41FA5}">
                      <a16:colId xmlns:a16="http://schemas.microsoft.com/office/drawing/2014/main" val="2432255865"/>
                    </a:ext>
                  </a:extLst>
                </a:gridCol>
                <a:gridCol w="434712">
                  <a:extLst>
                    <a:ext uri="{9D8B030D-6E8A-4147-A177-3AD203B41FA5}">
                      <a16:colId xmlns:a16="http://schemas.microsoft.com/office/drawing/2014/main" val="3743993001"/>
                    </a:ext>
                  </a:extLst>
                </a:gridCol>
              </a:tblGrid>
              <a:tr h="4645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</a:rPr>
                        <a:t>その他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800" u="none" strike="noStrike" dirty="0">
                          <a:effectLst/>
                        </a:rPr>
                        <a:t> JW</a:t>
                      </a:r>
                      <a:r>
                        <a:rPr lang="ja-JP" altLang="en-US" sz="800" u="none" strike="noStrike">
                          <a:effectLst/>
                        </a:rPr>
                        <a:t>認定ワーケーションコンシェルジュ制度実施要綱への同意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はい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188555"/>
                  </a:ext>
                </a:extLst>
              </a:tr>
            </a:tbl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D2416BB-7B42-7350-1141-C2C13257E5A9}"/>
              </a:ext>
            </a:extLst>
          </p:cNvPr>
          <p:cNvSpPr/>
          <p:nvPr/>
        </p:nvSpPr>
        <p:spPr>
          <a:xfrm>
            <a:off x="77663" y="154836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800" dirty="0"/>
              <a:t>※</a:t>
            </a:r>
            <a:r>
              <a:rPr lang="ja-JP" altLang="en-US" sz="800"/>
              <a:t>副業がある場合は、全ての所属先の記載が可能です。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A6B918C-2B3D-D149-A1A5-67111B360201}"/>
              </a:ext>
            </a:extLst>
          </p:cNvPr>
          <p:cNvSpPr/>
          <p:nvPr/>
        </p:nvSpPr>
        <p:spPr>
          <a:xfrm>
            <a:off x="77663" y="6414531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800" dirty="0"/>
              <a:t>※</a:t>
            </a:r>
            <a:r>
              <a:rPr lang="ja-JP" altLang="en-US" sz="800"/>
              <a:t>特に現住所と対象地域が異なる場合は、なぜその地域で立候補をするのか、関係性を書いてください。</a:t>
            </a: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6D010986-4943-3DEC-3A7F-EF8A9232C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58074"/>
              </p:ext>
            </p:extLst>
          </p:nvPr>
        </p:nvGraphicFramePr>
        <p:xfrm>
          <a:off x="6362705" y="5048074"/>
          <a:ext cx="2186563" cy="16909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330">
                  <a:extLst>
                    <a:ext uri="{9D8B030D-6E8A-4147-A177-3AD203B41FA5}">
                      <a16:colId xmlns:a16="http://schemas.microsoft.com/office/drawing/2014/main" val="2763996087"/>
                    </a:ext>
                  </a:extLst>
                </a:gridCol>
                <a:gridCol w="2054233">
                  <a:extLst>
                    <a:ext uri="{9D8B030D-6E8A-4147-A177-3AD203B41FA5}">
                      <a16:colId xmlns:a16="http://schemas.microsoft.com/office/drawing/2014/main" val="2646535734"/>
                    </a:ext>
                  </a:extLst>
                </a:gridCol>
              </a:tblGrid>
              <a:tr h="16909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プロフィール写真</a:t>
                      </a: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51223"/>
                  </a:ext>
                </a:extLst>
              </a:tr>
            </a:tbl>
          </a:graphicData>
        </a:graphic>
      </p:graphicFrame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0CE5926-99B1-93DC-EE53-1D0C3DE31202}"/>
              </a:ext>
            </a:extLst>
          </p:cNvPr>
          <p:cNvSpPr/>
          <p:nvPr/>
        </p:nvSpPr>
        <p:spPr>
          <a:xfrm>
            <a:off x="4593616" y="5842177"/>
            <a:ext cx="15833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/>
              <a:t>※</a:t>
            </a:r>
            <a:r>
              <a:rPr lang="ja-JP" altLang="en-US" sz="800"/>
              <a:t>プロフィール写真は、認定者を発表するプレスリリースでも使用致します。</a:t>
            </a:r>
            <a:endParaRPr lang="en-US" altLang="ja-JP" sz="800" dirty="0"/>
          </a:p>
          <a:p>
            <a:endParaRPr lang="en-US" altLang="ja-JP" sz="800" dirty="0"/>
          </a:p>
          <a:p>
            <a:r>
              <a:rPr lang="ja-JP" altLang="en-US" sz="800">
                <a:highlight>
                  <a:srgbClr val="FFFF00"/>
                </a:highlight>
              </a:rPr>
              <a:t>文字サイズは</a:t>
            </a:r>
            <a:r>
              <a:rPr lang="en-US" altLang="ja-JP" sz="800" dirty="0">
                <a:highlight>
                  <a:srgbClr val="FFFF00"/>
                </a:highlight>
              </a:rPr>
              <a:t>8pt</a:t>
            </a:r>
            <a:r>
              <a:rPr lang="ja-JP" altLang="en-US" sz="800">
                <a:highlight>
                  <a:srgbClr val="FFFF00"/>
                </a:highlight>
              </a:rPr>
              <a:t>で、本フォームの複製などは不可です。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7A655997-60DA-0090-298F-094910660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80872"/>
              </p:ext>
            </p:extLst>
          </p:nvPr>
        </p:nvGraphicFramePr>
        <p:xfrm>
          <a:off x="148003" y="1798448"/>
          <a:ext cx="4259874" cy="26434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023">
                  <a:extLst>
                    <a:ext uri="{9D8B030D-6E8A-4147-A177-3AD203B41FA5}">
                      <a16:colId xmlns:a16="http://schemas.microsoft.com/office/drawing/2014/main" val="932882099"/>
                    </a:ext>
                  </a:extLst>
                </a:gridCol>
                <a:gridCol w="303938">
                  <a:extLst>
                    <a:ext uri="{9D8B030D-6E8A-4147-A177-3AD203B41FA5}">
                      <a16:colId xmlns:a16="http://schemas.microsoft.com/office/drawing/2014/main" val="2006777325"/>
                    </a:ext>
                  </a:extLst>
                </a:gridCol>
                <a:gridCol w="3864913">
                  <a:extLst>
                    <a:ext uri="{9D8B030D-6E8A-4147-A177-3AD203B41FA5}">
                      <a16:colId xmlns:a16="http://schemas.microsoft.com/office/drawing/2014/main" val="3791400953"/>
                    </a:ext>
                  </a:extLst>
                </a:gridCol>
              </a:tblGrid>
              <a:tr h="374772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推薦者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推薦者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①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13370"/>
                  </a:ext>
                </a:extLst>
              </a:tr>
              <a:tr h="54673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推薦理由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55329"/>
                  </a:ext>
                </a:extLst>
              </a:tr>
              <a:tr h="1626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推薦者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②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479925"/>
                  </a:ext>
                </a:extLst>
              </a:tr>
              <a:tr h="5553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推薦理由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837354"/>
                  </a:ext>
                </a:extLst>
              </a:tr>
              <a:tr h="3747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推薦者③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327404"/>
                  </a:ext>
                </a:extLst>
              </a:tr>
              <a:tr h="5396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推薦理由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618235"/>
                  </a:ext>
                </a:extLst>
              </a:tr>
            </a:tbl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C5DDB9A-C04B-8116-6AF5-CE5ACB9902C9}"/>
              </a:ext>
            </a:extLst>
          </p:cNvPr>
          <p:cNvSpPr/>
          <p:nvPr/>
        </p:nvSpPr>
        <p:spPr>
          <a:xfrm>
            <a:off x="77663" y="4463738"/>
            <a:ext cx="43302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/>
              <a:t>※</a:t>
            </a:r>
            <a:r>
              <a:rPr lang="ja-JP" altLang="en-US" sz="800"/>
              <a:t>推薦人は日本ワーケーション協会の理事・顧問・会員・コンシェルジュ・連携団体・コミュニティパートナーのみです。</a:t>
            </a:r>
            <a:r>
              <a:rPr lang="en-US" altLang="ja-JP" sz="800" dirty="0"/>
              <a:t>3</a:t>
            </a:r>
            <a:r>
              <a:rPr lang="ja-JP" altLang="en-US" sz="800"/>
              <a:t>名を立ててください。</a:t>
            </a: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E7C0252B-238F-1441-2479-EDCF538ECF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46658"/>
              </p:ext>
            </p:extLst>
          </p:nvPr>
        </p:nvGraphicFramePr>
        <p:xfrm>
          <a:off x="4736122" y="3492643"/>
          <a:ext cx="4259874" cy="14859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860">
                  <a:extLst>
                    <a:ext uri="{9D8B030D-6E8A-4147-A177-3AD203B41FA5}">
                      <a16:colId xmlns:a16="http://schemas.microsoft.com/office/drawing/2014/main" val="1919092950"/>
                    </a:ext>
                  </a:extLst>
                </a:gridCol>
                <a:gridCol w="1433396">
                  <a:extLst>
                    <a:ext uri="{9D8B030D-6E8A-4147-A177-3AD203B41FA5}">
                      <a16:colId xmlns:a16="http://schemas.microsoft.com/office/drawing/2014/main" val="4279903412"/>
                    </a:ext>
                  </a:extLst>
                </a:gridCol>
                <a:gridCol w="2687618">
                  <a:extLst>
                    <a:ext uri="{9D8B030D-6E8A-4147-A177-3AD203B41FA5}">
                      <a16:colId xmlns:a16="http://schemas.microsoft.com/office/drawing/2014/main" val="4183018404"/>
                    </a:ext>
                  </a:extLst>
                </a:gridCol>
              </a:tblGrid>
              <a:tr h="4720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思い</a:t>
                      </a: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今の日本の暮らし方や働き方、地域全般に関して感じている課題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613654"/>
                  </a:ext>
                </a:extLst>
              </a:tr>
              <a:tr h="10139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これからの日本における暮らし方や働き方、こんな未来になると良いな、などの思いをお聞かせください。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607582"/>
                  </a:ext>
                </a:extLst>
              </a:tr>
            </a:tbl>
          </a:graphicData>
        </a:graphic>
      </p:graphicFrame>
      <p:sp>
        <p:nvSpPr>
          <p:cNvPr id="5" name="タイトル 1">
            <a:extLst>
              <a:ext uri="{FF2B5EF4-FFF2-40B4-BE49-F238E27FC236}">
                <a16:creationId xmlns:a16="http://schemas.microsoft.com/office/drawing/2014/main" id="{5411CC83-FC94-B7E0-3442-E21869CC1DC1}"/>
              </a:ext>
            </a:extLst>
          </p:cNvPr>
          <p:cNvSpPr txBox="1">
            <a:spLocks/>
          </p:cNvSpPr>
          <p:nvPr/>
        </p:nvSpPr>
        <p:spPr>
          <a:xfrm>
            <a:off x="148001" y="391829"/>
            <a:ext cx="4127115" cy="2903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200" dirty="0">
                <a:highlight>
                  <a:srgbClr val="FFFF00"/>
                </a:highlight>
                <a:latin typeface="Yu Gothic Medium" panose="020B0400000000000000" pitchFamily="34" charset="-128"/>
                <a:ea typeface="Yu Gothic Medium" panose="020B0400000000000000" pitchFamily="34" charset="-128"/>
              </a:rPr>
              <a:t>B. </a:t>
            </a:r>
            <a:r>
              <a:rPr lang="ja-JP" altLang="en-US" sz="1200">
                <a:highlight>
                  <a:srgbClr val="FFFF00"/>
                </a:highlight>
                <a:latin typeface="Yu Gothic Medium" panose="020B0400000000000000" pitchFamily="34" charset="-128"/>
                <a:ea typeface="Yu Gothic Medium" panose="020B0400000000000000" pitchFamily="34" charset="-128"/>
              </a:rPr>
              <a:t>地域プロデューサー（施設を運営していない企画者）</a:t>
            </a:r>
          </a:p>
        </p:txBody>
      </p:sp>
    </p:spTree>
    <p:extLst>
      <p:ext uri="{BB962C8B-B14F-4D97-AF65-F5344CB8AC3E}">
        <p14:creationId xmlns:p14="http://schemas.microsoft.com/office/powerpoint/2010/main" val="242853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D32876A3-94A6-2F53-6DFC-465EBCCD0B6F}"/>
              </a:ext>
            </a:extLst>
          </p:cNvPr>
          <p:cNvGraphicFramePr>
            <a:graphicFrameLocks noGrp="1"/>
          </p:cNvGraphicFramePr>
          <p:nvPr/>
        </p:nvGraphicFramePr>
        <p:xfrm>
          <a:off x="651009" y="574858"/>
          <a:ext cx="7637967" cy="2631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655">
                  <a:extLst>
                    <a:ext uri="{9D8B030D-6E8A-4147-A177-3AD203B41FA5}">
                      <a16:colId xmlns:a16="http://schemas.microsoft.com/office/drawing/2014/main" val="2763996087"/>
                    </a:ext>
                  </a:extLst>
                </a:gridCol>
                <a:gridCol w="2139587">
                  <a:extLst>
                    <a:ext uri="{9D8B030D-6E8A-4147-A177-3AD203B41FA5}">
                      <a16:colId xmlns:a16="http://schemas.microsoft.com/office/drawing/2014/main" val="870748882"/>
                    </a:ext>
                  </a:extLst>
                </a:gridCol>
                <a:gridCol w="5220725">
                  <a:extLst>
                    <a:ext uri="{9D8B030D-6E8A-4147-A177-3AD203B41FA5}">
                      <a16:colId xmlns:a16="http://schemas.microsoft.com/office/drawing/2014/main" val="2646535734"/>
                    </a:ext>
                  </a:extLst>
                </a:gridCol>
              </a:tblGrid>
              <a:tr h="26314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</a:rPr>
                        <a:t>やりたいこと</a:t>
                      </a:r>
                      <a:endParaRPr lang="en-US" altLang="ja-JP" sz="800" u="none" strike="noStrike" dirty="0">
                        <a:effectLst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>
                          <a:effectLst/>
                        </a:rPr>
                        <a:t>公認ワーケーションコンシェルジュになった場合に、その肩書きを使ってやりたいことを自由に記載してください。</a:t>
                      </a:r>
                      <a:endParaRPr lang="en-US" altLang="ja-JP" sz="800" u="none" strike="noStrike" dirty="0">
                        <a:effectLst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51223"/>
                  </a:ext>
                </a:extLst>
              </a:tr>
            </a:tbl>
          </a:graphicData>
        </a:graphic>
      </p:graphicFrame>
      <p:sp>
        <p:nvSpPr>
          <p:cNvPr id="5" name="タイトル 1">
            <a:extLst>
              <a:ext uri="{FF2B5EF4-FFF2-40B4-BE49-F238E27FC236}">
                <a16:creationId xmlns:a16="http://schemas.microsoft.com/office/drawing/2014/main" id="{2617ADED-74D3-7B9A-8B91-07447B91F95E}"/>
              </a:ext>
            </a:extLst>
          </p:cNvPr>
          <p:cNvSpPr txBox="1">
            <a:spLocks/>
          </p:cNvSpPr>
          <p:nvPr/>
        </p:nvSpPr>
        <p:spPr>
          <a:xfrm>
            <a:off x="0" y="-82062"/>
            <a:ext cx="9144000" cy="4806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公認ワーケーションコンシェルジュ立候補用紙（</a:t>
            </a:r>
            <a:r>
              <a:rPr lang="en-US" altLang="ja-JP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②</a:t>
            </a:r>
            <a:r>
              <a:rPr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地域の魅力を訴求できる者）</a:t>
            </a:r>
          </a:p>
        </p:txBody>
      </p:sp>
    </p:spTree>
    <p:extLst>
      <p:ext uri="{BB962C8B-B14F-4D97-AF65-F5344CB8AC3E}">
        <p14:creationId xmlns:p14="http://schemas.microsoft.com/office/powerpoint/2010/main" val="2356872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342</Words>
  <Application>Microsoft Macintosh PowerPoint</Application>
  <PresentationFormat>画面に合わせる (4:3)</PresentationFormat>
  <Paragraphs>55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Yu Gothic Medium</vt:lpstr>
      <vt:lpstr>Arial</vt:lpstr>
      <vt:lpstr>Calibri</vt:lpstr>
      <vt:lpstr>Calibri Light</vt:lpstr>
      <vt:lpstr>Office テーマ</vt:lpstr>
      <vt:lpstr>公認ワーケーションコンシェルジュ立候補用紙（②地域の魅力を訴求できる者）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公認ワーケーションコンシェルジュ立候補用紙（②地域の魅力を訴求できる者）</dc:title>
  <dc:creator>入江 真太郎</dc:creator>
  <cp:lastModifiedBy>真太郎 入江</cp:lastModifiedBy>
  <cp:revision>6</cp:revision>
  <dcterms:created xsi:type="dcterms:W3CDTF">2022-04-27T07:35:16Z</dcterms:created>
  <dcterms:modified xsi:type="dcterms:W3CDTF">2024-05-24T04:25:40Z</dcterms:modified>
</cp:coreProperties>
</file>