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17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F82F5-6422-A740-8F7C-313D142475DB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65302-D6A7-F944-9370-E4BB6C523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320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C65302-D6A7-F944-9370-E4BB6C523D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11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9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48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94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21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0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59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5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60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6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74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8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21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73E242-D015-8C78-1133-10616535E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2062"/>
            <a:ext cx="9144000" cy="480646"/>
          </a:xfrm>
        </p:spPr>
        <p:txBody>
          <a:bodyPr>
            <a:noAutofit/>
          </a:bodyPr>
          <a:lstStyle/>
          <a:p>
            <a:r>
              <a:rPr kumimoji="1"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公認ワーケーションコンシェルジュ立候補用紙（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③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ワーケーション事業者）</a:t>
            </a:r>
            <a:endParaRPr kumimoji="1" lang="ja-JP" altLang="en-US" sz="140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07B5FEC-670F-B550-BF09-B93DC7D81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66766"/>
              </p:ext>
            </p:extLst>
          </p:nvPr>
        </p:nvGraphicFramePr>
        <p:xfrm>
          <a:off x="148003" y="511037"/>
          <a:ext cx="4259874" cy="816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012">
                  <a:extLst>
                    <a:ext uri="{9D8B030D-6E8A-4147-A177-3AD203B41FA5}">
                      <a16:colId xmlns:a16="http://schemas.microsoft.com/office/drawing/2014/main" val="3918282384"/>
                    </a:ext>
                  </a:extLst>
                </a:gridCol>
                <a:gridCol w="734516">
                  <a:extLst>
                    <a:ext uri="{9D8B030D-6E8A-4147-A177-3AD203B41FA5}">
                      <a16:colId xmlns:a16="http://schemas.microsoft.com/office/drawing/2014/main" val="2904005310"/>
                    </a:ext>
                  </a:extLst>
                </a:gridCol>
                <a:gridCol w="3377346">
                  <a:extLst>
                    <a:ext uri="{9D8B030D-6E8A-4147-A177-3AD203B41FA5}">
                      <a16:colId xmlns:a16="http://schemas.microsoft.com/office/drawing/2014/main" val="1465776295"/>
                    </a:ext>
                  </a:extLst>
                </a:gridCol>
              </a:tblGrid>
              <a:tr h="2212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基本情報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名前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306751"/>
                  </a:ext>
                </a:extLst>
              </a:tr>
              <a:tr h="2212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読み方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228674"/>
                  </a:ext>
                </a:extLst>
              </a:tr>
              <a:tr h="3268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所属（企業・団体など、複数記載可能）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77045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FD6EAEA-759A-9201-F8E9-8404536B7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297548"/>
              </p:ext>
            </p:extLst>
          </p:nvPr>
        </p:nvGraphicFramePr>
        <p:xfrm>
          <a:off x="148003" y="1560493"/>
          <a:ext cx="4259874" cy="3315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23">
                  <a:extLst>
                    <a:ext uri="{9D8B030D-6E8A-4147-A177-3AD203B41FA5}">
                      <a16:colId xmlns:a16="http://schemas.microsoft.com/office/drawing/2014/main" val="932882099"/>
                    </a:ext>
                  </a:extLst>
                </a:gridCol>
                <a:gridCol w="303938">
                  <a:extLst>
                    <a:ext uri="{9D8B030D-6E8A-4147-A177-3AD203B41FA5}">
                      <a16:colId xmlns:a16="http://schemas.microsoft.com/office/drawing/2014/main" val="2006777325"/>
                    </a:ext>
                  </a:extLst>
                </a:gridCol>
                <a:gridCol w="3864913">
                  <a:extLst>
                    <a:ext uri="{9D8B030D-6E8A-4147-A177-3AD203B41FA5}">
                      <a16:colId xmlns:a16="http://schemas.microsoft.com/office/drawing/2014/main" val="3791400953"/>
                    </a:ext>
                  </a:extLst>
                </a:gridCol>
              </a:tblGrid>
              <a:tr h="37477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推薦者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推薦人①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13370"/>
                  </a:ext>
                </a:extLst>
              </a:tr>
              <a:tr h="7922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推薦理由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5329"/>
                  </a:ext>
                </a:extLst>
              </a:tr>
              <a:tr h="1626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推薦人②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479925"/>
                  </a:ext>
                </a:extLst>
              </a:tr>
              <a:tr h="7158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推薦理由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837354"/>
                  </a:ext>
                </a:extLst>
              </a:tr>
              <a:tr h="3747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推薦人③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27404"/>
                  </a:ext>
                </a:extLst>
              </a:tr>
              <a:tr h="8054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推薦理由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618235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5047C3C-1DE2-8FA7-6630-D5C689E4F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07643"/>
              </p:ext>
            </p:extLst>
          </p:nvPr>
        </p:nvGraphicFramePr>
        <p:xfrm>
          <a:off x="148003" y="5378878"/>
          <a:ext cx="4259874" cy="1029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86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43339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10293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プロフィール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プロフィール（</a:t>
                      </a:r>
                      <a:r>
                        <a:rPr lang="en-US" altLang="ja-JP" sz="800" u="none" strike="noStrike" dirty="0">
                          <a:effectLst/>
                        </a:rPr>
                        <a:t>200</a:t>
                      </a:r>
                      <a:r>
                        <a:rPr lang="ja-JP" altLang="en-US" sz="800" u="none" strike="noStrike">
                          <a:effectLst/>
                        </a:rPr>
                        <a:t>字程度）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+mn-ea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13654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32876A3-94A6-2F53-6DFC-465EBCCD0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183986"/>
              </p:ext>
            </p:extLst>
          </p:nvPr>
        </p:nvGraphicFramePr>
        <p:xfrm>
          <a:off x="4736124" y="511037"/>
          <a:ext cx="4259874" cy="3157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568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1160585">
                  <a:extLst>
                    <a:ext uri="{9D8B030D-6E8A-4147-A177-3AD203B41FA5}">
                      <a16:colId xmlns:a16="http://schemas.microsoft.com/office/drawing/2014/main" val="870748882"/>
                    </a:ext>
                  </a:extLst>
                </a:gridCol>
                <a:gridCol w="2911721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31578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実績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取り組み内容</a:t>
                      </a:r>
                      <a:r>
                        <a:rPr lang="en" sz="800" u="none" strike="noStrike" dirty="0">
                          <a:effectLst/>
                        </a:rPr>
                        <a:t>PR（</a:t>
                      </a:r>
                      <a:r>
                        <a:rPr lang="ja-JP" altLang="en-US" sz="800" u="none" strike="noStrike">
                          <a:effectLst/>
                        </a:rPr>
                        <a:t>自由記載）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br>
                        <a:rPr lang="ja-JP" altLang="en-US" sz="800" u="none" strike="noStrike">
                          <a:effectLst/>
                        </a:rPr>
                      </a:br>
                      <a:r>
                        <a:rPr lang="ja-JP" altLang="en-US" sz="800" u="none" strike="noStrike">
                          <a:effectLst/>
                        </a:rPr>
                        <a:t>実際に取り組んだワーケーションに関する事例について、わかりやすく記載ください。</a:t>
                      </a:r>
                      <a:r>
                        <a:rPr lang="en-US" altLang="ja-JP" sz="800" u="none" strike="noStrike" dirty="0">
                          <a:effectLst/>
                        </a:rPr>
                        <a:t>URL</a:t>
                      </a:r>
                      <a:r>
                        <a:rPr lang="ja-JP" altLang="en-US" sz="800" u="none" strike="noStrike">
                          <a:effectLst/>
                        </a:rPr>
                        <a:t>などを用いて説明可能です。最大</a:t>
                      </a:r>
                      <a:r>
                        <a:rPr lang="en-US" altLang="ja-JP" sz="800" u="none" strike="noStrike" dirty="0">
                          <a:effectLst/>
                        </a:rPr>
                        <a:t>3</a:t>
                      </a:r>
                      <a:r>
                        <a:rPr lang="ja-JP" altLang="en-US" sz="800" u="none" strike="noStrike">
                          <a:effectLst/>
                        </a:rPr>
                        <a:t>つまで事例は記載が可能です。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なお、自社サービスと絡めて説明する場合は、展開エリアの記載をお願いします。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55A61D4-BABE-E50F-D900-F323789D6B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930947"/>
              </p:ext>
            </p:extLst>
          </p:nvPr>
        </p:nvGraphicFramePr>
        <p:xfrm>
          <a:off x="4736124" y="5167021"/>
          <a:ext cx="1540121" cy="495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651">
                  <a:extLst>
                    <a:ext uri="{9D8B030D-6E8A-4147-A177-3AD203B41FA5}">
                      <a16:colId xmlns:a16="http://schemas.microsoft.com/office/drawing/2014/main" val="679158340"/>
                    </a:ext>
                  </a:extLst>
                </a:gridCol>
                <a:gridCol w="948758">
                  <a:extLst>
                    <a:ext uri="{9D8B030D-6E8A-4147-A177-3AD203B41FA5}">
                      <a16:colId xmlns:a16="http://schemas.microsoft.com/office/drawing/2014/main" val="2432255865"/>
                    </a:ext>
                  </a:extLst>
                </a:gridCol>
                <a:gridCol w="434712">
                  <a:extLst>
                    <a:ext uri="{9D8B030D-6E8A-4147-A177-3AD203B41FA5}">
                      <a16:colId xmlns:a16="http://schemas.microsoft.com/office/drawing/2014/main" val="3743993001"/>
                    </a:ext>
                  </a:extLst>
                </a:gridCol>
              </a:tblGrid>
              <a:tr h="464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その他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800" u="none" strike="noStrike" dirty="0">
                          <a:effectLst/>
                        </a:rPr>
                        <a:t> JW</a:t>
                      </a:r>
                      <a:r>
                        <a:rPr lang="ja-JP" altLang="en-US" sz="800" u="none" strike="noStrike">
                          <a:effectLst/>
                        </a:rPr>
                        <a:t>認定ワーケーションコンシェルジュ制度実施要綱への同意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はい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88555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2416BB-7B42-7350-1141-C2C13257E5A9}"/>
              </a:ext>
            </a:extLst>
          </p:cNvPr>
          <p:cNvSpPr/>
          <p:nvPr/>
        </p:nvSpPr>
        <p:spPr>
          <a:xfrm>
            <a:off x="77663" y="1327545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副業がある場合は、全ての所属先の記載が可能です。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6D010986-4943-3DEC-3A7F-EF8A9232C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58074"/>
              </p:ext>
            </p:extLst>
          </p:nvPr>
        </p:nvGraphicFramePr>
        <p:xfrm>
          <a:off x="6362705" y="5048074"/>
          <a:ext cx="2186563" cy="1690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30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2054233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16909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プロフィール写真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B825DE2-32E7-B714-4DC9-D698ACCDF623}"/>
              </a:ext>
            </a:extLst>
          </p:cNvPr>
          <p:cNvSpPr/>
          <p:nvPr/>
        </p:nvSpPr>
        <p:spPr>
          <a:xfrm>
            <a:off x="4593616" y="5842177"/>
            <a:ext cx="15833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プロフィール写真は、認定者を発表するプレスリリースでも使用致します。</a:t>
            </a:r>
            <a:endParaRPr lang="en-US" altLang="ja-JP" sz="800" dirty="0"/>
          </a:p>
          <a:p>
            <a:endParaRPr lang="en-US" altLang="ja-JP" sz="800" dirty="0"/>
          </a:p>
          <a:p>
            <a:r>
              <a:rPr lang="ja-JP" altLang="en-US" sz="800">
                <a:highlight>
                  <a:srgbClr val="FFFF00"/>
                </a:highlight>
              </a:rPr>
              <a:t>文字サイズは</a:t>
            </a:r>
            <a:r>
              <a:rPr lang="en-US" altLang="ja-JP" sz="800" dirty="0">
                <a:highlight>
                  <a:srgbClr val="FFFF00"/>
                </a:highlight>
              </a:rPr>
              <a:t>8pt</a:t>
            </a:r>
            <a:r>
              <a:rPr lang="ja-JP" altLang="en-US" sz="800">
                <a:highlight>
                  <a:srgbClr val="FFFF00"/>
                </a:highlight>
              </a:rPr>
              <a:t>で、本フォームの複製などは不可です。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5D9D887-DC6C-7011-BEF6-1DE2962FA049}"/>
              </a:ext>
            </a:extLst>
          </p:cNvPr>
          <p:cNvSpPr/>
          <p:nvPr/>
        </p:nvSpPr>
        <p:spPr>
          <a:xfrm>
            <a:off x="112833" y="4927321"/>
            <a:ext cx="43302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推薦人は日本ワーケーション協会の理事・顧問・会員・コンシェルジュ・連携団体・コミュニティパートナーのみです。</a:t>
            </a:r>
            <a:r>
              <a:rPr lang="en-US" altLang="ja-JP" sz="800" dirty="0"/>
              <a:t>3</a:t>
            </a:r>
            <a:r>
              <a:rPr lang="ja-JP" altLang="en-US" sz="800"/>
              <a:t>名を立ててください。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3625401-D8C6-DC16-BFD2-4843FA9ED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7932"/>
              </p:ext>
            </p:extLst>
          </p:nvPr>
        </p:nvGraphicFramePr>
        <p:xfrm>
          <a:off x="4736123" y="3776302"/>
          <a:ext cx="4259874" cy="1126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36397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11262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/>
                        <a:t>思い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これからの日本における暮らし方や働き方、こんな未来になると良いな、などの思いをお聞かせください。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0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53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32876A3-94A6-2F53-6DFC-465EBCCD0B6F}"/>
              </a:ext>
            </a:extLst>
          </p:cNvPr>
          <p:cNvGraphicFramePr>
            <a:graphicFrameLocks noGrp="1"/>
          </p:cNvGraphicFramePr>
          <p:nvPr/>
        </p:nvGraphicFramePr>
        <p:xfrm>
          <a:off x="651009" y="574858"/>
          <a:ext cx="7637967" cy="2631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655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2139587">
                  <a:extLst>
                    <a:ext uri="{9D8B030D-6E8A-4147-A177-3AD203B41FA5}">
                      <a16:colId xmlns:a16="http://schemas.microsoft.com/office/drawing/2014/main" val="870748882"/>
                    </a:ext>
                  </a:extLst>
                </a:gridCol>
                <a:gridCol w="5220725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26314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やりたいこと</a:t>
                      </a:r>
                      <a:endParaRPr lang="en-US" altLang="ja-JP" sz="800" u="none" strike="noStrike" dirty="0">
                        <a:effectLst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>
                          <a:effectLst/>
                        </a:rPr>
                        <a:t>公認ワーケーションコンシェルジュになった場合に、その肩書きを使ってやりたいことを自由に記載してください。</a:t>
                      </a:r>
                      <a:endParaRPr lang="en-US" altLang="ja-JP" sz="800" u="none" strike="noStrike" dirty="0">
                        <a:effectLst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86238386-687B-AF01-06BA-D47C425C9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2062"/>
            <a:ext cx="9144000" cy="480646"/>
          </a:xfrm>
        </p:spPr>
        <p:txBody>
          <a:bodyPr>
            <a:noAutofit/>
          </a:bodyPr>
          <a:lstStyle/>
          <a:p>
            <a:r>
              <a:rPr kumimoji="1"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公認ワーケーションコンシェルジュ立候補用紙（</a:t>
            </a:r>
            <a:r>
              <a:rPr lang="en-US" altLang="ja-JP" sz="14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③</a:t>
            </a:r>
            <a:r>
              <a:rPr lang="ja-JP" altLang="en-US" sz="14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ワーケーション事業者）</a:t>
            </a:r>
            <a:endParaRPr kumimoji="1" lang="ja-JP" altLang="en-US" sz="140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687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262</Words>
  <Application>Microsoft Macintosh PowerPoint</Application>
  <PresentationFormat>画面に合わせる (4:3)</PresentationFormat>
  <Paragraphs>50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Yu Gothic Medium</vt:lpstr>
      <vt:lpstr>Arial</vt:lpstr>
      <vt:lpstr>Calibri</vt:lpstr>
      <vt:lpstr>Calibri Light</vt:lpstr>
      <vt:lpstr>Office テーマ</vt:lpstr>
      <vt:lpstr>公認ワーケーションコンシェルジュ立候補用紙（③ワーケーション事業者）</vt:lpstr>
      <vt:lpstr>公認ワーケーションコンシェルジュ立候補用紙（③ワーケーション事業者）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公認ワーケーションコンシェルジュ立候補用紙（②地域の魅力を訴求できる者）</dc:title>
  <dc:creator>入江 真太郎</dc:creator>
  <cp:lastModifiedBy>真太郎 入江</cp:lastModifiedBy>
  <cp:revision>8</cp:revision>
  <dcterms:created xsi:type="dcterms:W3CDTF">2022-04-27T07:35:16Z</dcterms:created>
  <dcterms:modified xsi:type="dcterms:W3CDTF">2024-05-24T04:25:10Z</dcterms:modified>
</cp:coreProperties>
</file>